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3"/>
  </p:notesMasterIdLst>
  <p:sldIdLst>
    <p:sldId id="256" r:id="rId2"/>
    <p:sldId id="297" r:id="rId3"/>
    <p:sldId id="298" r:id="rId4"/>
    <p:sldId id="257" r:id="rId5"/>
    <p:sldId id="288" r:id="rId6"/>
    <p:sldId id="258" r:id="rId7"/>
    <p:sldId id="259" r:id="rId8"/>
    <p:sldId id="261" r:id="rId9"/>
    <p:sldId id="289" r:id="rId10"/>
    <p:sldId id="260" r:id="rId11"/>
    <p:sldId id="262" r:id="rId12"/>
    <p:sldId id="263" r:id="rId13"/>
    <p:sldId id="299" r:id="rId14"/>
    <p:sldId id="290" r:id="rId15"/>
    <p:sldId id="264" r:id="rId16"/>
    <p:sldId id="265" r:id="rId17"/>
    <p:sldId id="266" r:id="rId18"/>
    <p:sldId id="267" r:id="rId19"/>
    <p:sldId id="291" r:id="rId20"/>
    <p:sldId id="268" r:id="rId21"/>
    <p:sldId id="270" r:id="rId22"/>
    <p:sldId id="269" r:id="rId23"/>
    <p:sldId id="271" r:id="rId24"/>
    <p:sldId id="292" r:id="rId25"/>
    <p:sldId id="275" r:id="rId26"/>
    <p:sldId id="276" r:id="rId27"/>
    <p:sldId id="274" r:id="rId28"/>
    <p:sldId id="293" r:id="rId29"/>
    <p:sldId id="278" r:id="rId30"/>
    <p:sldId id="279" r:id="rId31"/>
    <p:sldId id="294" r:id="rId32"/>
    <p:sldId id="280" r:id="rId33"/>
    <p:sldId id="281" r:id="rId34"/>
    <p:sldId id="282" r:id="rId35"/>
    <p:sldId id="283" r:id="rId36"/>
    <p:sldId id="295" r:id="rId37"/>
    <p:sldId id="284" r:id="rId38"/>
    <p:sldId id="285" r:id="rId39"/>
    <p:sldId id="286" r:id="rId40"/>
    <p:sldId id="287" r:id="rId41"/>
    <p:sldId id="296" r:id="rId42"/>
  </p:sldIdLst>
  <p:sldSz cx="12192000" cy="6858000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나눔스퀘어 Bold" panose="020B0600000101010101" pitchFamily="50" charset="-127"/>
      <p:bold r:id="rId48"/>
    </p:embeddedFont>
    <p:embeddedFont>
      <p:font typeface="맑은 고딕" panose="020B0503020000020004" pitchFamily="50" charset="-127"/>
      <p:regular r:id="rId49"/>
      <p:bold r:id="rId50"/>
    </p:embeddedFont>
    <p:embeddedFont>
      <p:font typeface="나눔스퀘어 ExtraBold" panose="020B0600000101010101" pitchFamily="50" charset="-127"/>
      <p:bold r:id="rId51"/>
    </p:embeddedFont>
    <p:embeddedFont>
      <p:font typeface="나눔스퀘어" panose="020B0600000101010101" pitchFamily="50" charset="-127"/>
      <p:regular r:id="rId5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 showGuides="1">
      <p:cViewPr varScale="1">
        <p:scale>
          <a:sx n="125" d="100"/>
          <a:sy n="125" d="100"/>
        </p:scale>
        <p:origin x="29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4042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119C0F-264A-4987-9C17-84CBF686F305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6F2DF-C97A-41BF-8A16-7735D3DE08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919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날짜 개체 틀 3"/>
          <p:cNvSpPr txBox="1">
            <a:spLocks/>
          </p:cNvSpPr>
          <p:nvPr userDrawn="1"/>
        </p:nvSpPr>
        <p:spPr>
          <a:xfrm>
            <a:off x="9113838" y="6660972"/>
            <a:ext cx="2743200" cy="188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2023. </a:t>
            </a:r>
            <a:r>
              <a:rPr lang="en-US" altLang="ko-KR" sz="1200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BlockAI</a:t>
            </a:r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84932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059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555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4963" y="188913"/>
            <a:ext cx="11522076" cy="539750"/>
          </a:xfrm>
        </p:spPr>
        <p:txBody>
          <a:bodyPr anchor="ctr">
            <a:normAutofit/>
          </a:bodyPr>
          <a:lstStyle>
            <a:lvl1pPr>
              <a:defRPr sz="28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1"/>
            <a:ext cx="11522074" cy="5400674"/>
          </a:xfrm>
        </p:spPr>
        <p:txBody>
          <a:bodyPr/>
          <a:lstStyle>
            <a:lvl1pPr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685800" indent="-228600">
              <a:lnSpc>
                <a:spcPct val="150000"/>
              </a:lnSpc>
              <a:buFont typeface="Calibri" panose="020F0502020204030204" pitchFamily="34" charset="0"/>
              <a:buChar char="‒"/>
              <a:defRPr sz="2000" b="1"/>
            </a:lvl2pPr>
            <a:lvl3pPr marL="1143000" indent="-228600">
              <a:lnSpc>
                <a:spcPct val="150000"/>
              </a:lnSpc>
              <a:buFont typeface="Calibri" panose="020F0502020204030204" pitchFamily="34" charset="0"/>
              <a:buChar char="‒"/>
              <a:defRPr sz="1800" b="1"/>
            </a:lvl3pPr>
            <a:lvl4pPr>
              <a:lnSpc>
                <a:spcPct val="150000"/>
              </a:lnSpc>
              <a:defRPr sz="1600" b="1"/>
            </a:lvl4pPr>
            <a:lvl5pPr>
              <a:lnSpc>
                <a:spcPct val="150000"/>
              </a:lnSpc>
              <a:defRPr sz="1600" b="1"/>
            </a:lvl5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334963" y="6316842"/>
            <a:ext cx="2743200" cy="344130"/>
          </a:xfrm>
        </p:spPr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16841"/>
            <a:ext cx="4114800" cy="352247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13837" y="6316841"/>
            <a:ext cx="2743200" cy="352247"/>
          </a:xfrm>
        </p:spPr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날짜 개체 틀 3"/>
          <p:cNvSpPr txBox="1">
            <a:spLocks/>
          </p:cNvSpPr>
          <p:nvPr userDrawn="1"/>
        </p:nvSpPr>
        <p:spPr>
          <a:xfrm>
            <a:off x="9113838" y="6660972"/>
            <a:ext cx="2743200" cy="188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2023. </a:t>
            </a:r>
            <a:r>
              <a:rPr lang="en-US" altLang="ko-KR" sz="1200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BlockAI</a:t>
            </a:r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608032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11" userDrawn="1">
          <p15:clr>
            <a:srgbClr val="FBAE40"/>
          </p15:clr>
        </p15:guide>
        <p15:guide id="2" pos="7469" userDrawn="1">
          <p15:clr>
            <a:srgbClr val="FBAE40"/>
          </p15:clr>
        </p15:guide>
        <p15:guide id="3" orient="horz" pos="119" userDrawn="1">
          <p15:clr>
            <a:srgbClr val="FBAE40"/>
          </p15:clr>
        </p15:guide>
        <p15:guide id="4" orient="horz" pos="4201" userDrawn="1">
          <p15:clr>
            <a:srgbClr val="FBAE40"/>
          </p15:clr>
        </p15:guide>
        <p15:guide id="5" orient="horz" pos="459" userDrawn="1">
          <p15:clr>
            <a:srgbClr val="FBAE40"/>
          </p15:clr>
        </p15:guide>
        <p15:guide id="6" orient="horz" pos="572" userDrawn="1">
          <p15:clr>
            <a:srgbClr val="FBAE40"/>
          </p15:clr>
        </p15:guide>
        <p15:guide id="7" orient="horz" pos="397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날짜 개체 틀 3"/>
          <p:cNvSpPr txBox="1">
            <a:spLocks/>
          </p:cNvSpPr>
          <p:nvPr userDrawn="1"/>
        </p:nvSpPr>
        <p:spPr>
          <a:xfrm>
            <a:off x="9113838" y="6660972"/>
            <a:ext cx="2743200" cy="188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2023. </a:t>
            </a:r>
            <a:r>
              <a:rPr lang="en-US" altLang="ko-KR" sz="1200" dirty="0" err="1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BlockAI</a:t>
            </a:r>
            <a:r>
              <a:rPr lang="en-US" altLang="ko-KR" sz="1200" dirty="0" smtClean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67978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87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093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586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481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15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049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BA34A-B8D0-4777-9A48-988066B9EA79}" type="datetimeFigureOut">
              <a:rPr lang="ko-KR" altLang="en-US" smtClean="0"/>
              <a:t>2023-06-07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70723-1691-4E60-B5FB-D1C7CEF364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844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python.org/downloads/release/python-3810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taewook5295@gmail.com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800" dirty="0" err="1" smtClean="0"/>
              <a:t>파이썬</a:t>
            </a:r>
            <a:r>
              <a:rPr lang="ko-KR" altLang="en-US" sz="4800" dirty="0" smtClean="0"/>
              <a:t> 기초</a:t>
            </a:r>
            <a:endParaRPr lang="ko-KR" altLang="en-US" sz="48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err="1" smtClean="0"/>
              <a:t>BlockAI</a:t>
            </a:r>
            <a:r>
              <a:rPr lang="en-US" altLang="ko-KR" dirty="0" smtClean="0"/>
              <a:t> </a:t>
            </a:r>
            <a:r>
              <a:rPr lang="ko-KR" altLang="en-US" dirty="0" smtClean="0"/>
              <a:t>황태욱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827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en-US" altLang="ko-KR" dirty="0" smtClean="0"/>
              <a:t>(Python)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 err="1" smtClean="0"/>
              <a:t>파이썬</a:t>
            </a:r>
            <a:r>
              <a:rPr lang="ko-KR" altLang="en-US" dirty="0" smtClean="0"/>
              <a:t> 특징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사람에 굉장히 가까운 </a:t>
            </a:r>
            <a:r>
              <a:rPr lang="en-US" altLang="ko-KR" dirty="0" smtClean="0"/>
              <a:t>High level</a:t>
            </a:r>
            <a:r>
              <a:rPr lang="ko-KR" altLang="en-US" dirty="0" smtClean="0"/>
              <a:t>언어로 쉬움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라이브러리</a:t>
            </a:r>
            <a:r>
              <a:rPr lang="en-US" altLang="ko-KR" dirty="0" smtClean="0"/>
              <a:t>(</a:t>
            </a:r>
            <a:r>
              <a:rPr lang="ko-KR" altLang="en-US" dirty="0" smtClean="0"/>
              <a:t>추가 </a:t>
            </a:r>
            <a:r>
              <a:rPr lang="ko-KR" altLang="en-US" dirty="0" err="1" smtClean="0"/>
              <a:t>구성품</a:t>
            </a:r>
            <a:r>
              <a:rPr lang="en-US" altLang="ko-KR" dirty="0" smtClean="0"/>
              <a:t>)</a:t>
            </a:r>
            <a:r>
              <a:rPr lang="ko-KR" altLang="en-US" dirty="0" smtClean="0"/>
              <a:t>가 굉장히 많음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개발 속도가 매우 빠르고 활용도가 매우 높음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63" y="3036300"/>
            <a:ext cx="11522075" cy="327242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34963" y="6422867"/>
            <a:ext cx="1152207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000" b="1" dirty="0" smtClean="0"/>
              <a:t>출처 </a:t>
            </a:r>
            <a:r>
              <a:rPr lang="en-US" altLang="ko-KR" sz="1000" b="1" dirty="0" smtClean="0"/>
              <a:t>: https://madnight.github.io/githut/#/pushes/2022/3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414509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설치하기</a:t>
            </a:r>
            <a:r>
              <a:rPr lang="en-US" altLang="ko-KR" dirty="0" smtClean="0"/>
              <a:t>(</a:t>
            </a:r>
            <a:r>
              <a:rPr lang="ko-KR" altLang="en-US" dirty="0" smtClean="0"/>
              <a:t>환경설정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 smtClean="0"/>
              <a:t>Python 3.8 </a:t>
            </a:r>
            <a:r>
              <a:rPr lang="ko-KR" altLang="en-US" dirty="0" smtClean="0"/>
              <a:t>설치</a:t>
            </a:r>
            <a:r>
              <a:rPr lang="en-US" altLang="ko-KR" dirty="0" smtClean="0"/>
              <a:t>(</a:t>
            </a:r>
            <a:r>
              <a:rPr lang="en-US" altLang="ko-KR" dirty="0" smtClean="0">
                <a:hlinkClick r:id="rId2"/>
              </a:rPr>
              <a:t>https://www.python.org/downloads/release/python-3810/</a:t>
            </a:r>
            <a:r>
              <a:rPr lang="en-US" altLang="ko-KR" dirty="0" smtClean="0"/>
              <a:t>)</a:t>
            </a:r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95" y="1450919"/>
            <a:ext cx="10488283" cy="485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40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파이참</a:t>
            </a:r>
            <a:r>
              <a:rPr lang="ko-KR" altLang="en-US" dirty="0" smtClean="0"/>
              <a:t> 설치하기</a:t>
            </a:r>
            <a:r>
              <a:rPr lang="en-US" altLang="ko-KR" dirty="0" smtClean="0"/>
              <a:t>(</a:t>
            </a:r>
            <a:r>
              <a:rPr lang="ko-KR" altLang="en-US" dirty="0" smtClean="0"/>
              <a:t>환경설정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 err="1" smtClean="0"/>
              <a:t>PyCharm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설치</a:t>
            </a:r>
            <a:r>
              <a:rPr lang="en-US" altLang="ko-KR" dirty="0" smtClean="0"/>
              <a:t>(</a:t>
            </a:r>
            <a:r>
              <a:rPr lang="en-US" altLang="ko-KR" sz="2000" dirty="0" smtClean="0"/>
              <a:t>https://www.jetbrains.com/ko-kr/pycharm/download/#section=windows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95" y="1423447"/>
            <a:ext cx="7407282" cy="477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67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코랩</a:t>
            </a:r>
            <a:r>
              <a:rPr lang="ko-KR" altLang="en-US" dirty="0" smtClean="0"/>
              <a:t> 사용하기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/>
              <a:t>https://colab.research.google.com/?hl=ko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980" y="1474235"/>
            <a:ext cx="9693497" cy="501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5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자료형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ko-KR" altLang="en-US" dirty="0" err="1" smtClean="0"/>
              <a:t>자료형</a:t>
            </a: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err="1" smtClean="0"/>
              <a:t>자료형</a:t>
            </a:r>
            <a:r>
              <a:rPr lang="ko-KR" altLang="en-US" dirty="0" smtClean="0"/>
              <a:t> 실습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436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자료형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사람의 기호</a:t>
            </a:r>
            <a:r>
              <a:rPr lang="en-US" altLang="ko-KR" dirty="0" smtClean="0"/>
              <a:t>(</a:t>
            </a:r>
            <a:r>
              <a:rPr lang="ko-KR" altLang="en-US" dirty="0" smtClean="0"/>
              <a:t>숫자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문자 등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컴퓨터의 기호</a:t>
            </a:r>
            <a:r>
              <a:rPr lang="en-US" altLang="ko-KR" dirty="0" smtClean="0"/>
              <a:t>(</a:t>
            </a:r>
            <a:r>
              <a:rPr lang="ko-KR" altLang="en-US" dirty="0" smtClean="0"/>
              <a:t>이진법</a:t>
            </a:r>
            <a:r>
              <a:rPr lang="en-US" altLang="ko-KR" dirty="0" smtClean="0"/>
              <a:t>)</a:t>
            </a:r>
            <a:r>
              <a:rPr lang="ko-KR" altLang="en-US" dirty="0" smtClean="0"/>
              <a:t>으로 바꾸기 위해 필요함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정수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FF0000"/>
                </a:solidFill>
              </a:rPr>
              <a:t>int</a:t>
            </a:r>
            <a:r>
              <a:rPr lang="en-US" altLang="ko-KR" dirty="0" smtClean="0"/>
              <a:t>eger)</a:t>
            </a:r>
            <a:r>
              <a:rPr lang="ko-KR" altLang="en-US" dirty="0" smtClean="0"/>
              <a:t> </a:t>
            </a:r>
            <a:r>
              <a:rPr lang="en-US" altLang="ko-KR" dirty="0" smtClean="0"/>
              <a:t>: 3 </a:t>
            </a:r>
            <a:r>
              <a:rPr lang="en-US" altLang="ko-KR" dirty="0" smtClean="0">
                <a:sym typeface="Wingdings" panose="05000000000000000000" pitchFamily="2" charset="2"/>
              </a:rPr>
              <a:t> 0011</a:t>
            </a:r>
          </a:p>
          <a:p>
            <a:pPr>
              <a:lnSpc>
                <a:spcPct val="100000"/>
              </a:lnSpc>
            </a:pPr>
            <a:endParaRPr lang="en-US" altLang="ko-KR" dirty="0" smtClean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r>
              <a:rPr lang="ko-KR" altLang="en-US" dirty="0" smtClean="0">
                <a:sym typeface="Wingdings" panose="05000000000000000000" pitchFamily="2" charset="2"/>
              </a:rPr>
              <a:t>소수</a:t>
            </a:r>
            <a:r>
              <a:rPr lang="en-US" altLang="ko-KR" dirty="0" smtClean="0">
                <a:sym typeface="Wingdings" panose="05000000000000000000" pitchFamily="2" charset="2"/>
              </a:rPr>
              <a:t>(</a:t>
            </a:r>
            <a:r>
              <a:rPr lang="en-US" altLang="ko-KR" dirty="0" smtClean="0">
                <a:solidFill>
                  <a:srgbClr val="FF0000"/>
                </a:solidFill>
                <a:sym typeface="Wingdings" panose="05000000000000000000" pitchFamily="2" charset="2"/>
              </a:rPr>
              <a:t>float</a:t>
            </a:r>
            <a:r>
              <a:rPr lang="en-US" altLang="ko-KR" dirty="0" smtClean="0">
                <a:sym typeface="Wingdings" panose="05000000000000000000" pitchFamily="2" charset="2"/>
              </a:rPr>
              <a:t>ing point)</a:t>
            </a:r>
            <a:r>
              <a:rPr lang="ko-KR" altLang="en-US" dirty="0" smtClean="0">
                <a:sym typeface="Wingdings" panose="05000000000000000000" pitchFamily="2" charset="2"/>
              </a:rPr>
              <a:t> </a:t>
            </a:r>
            <a:r>
              <a:rPr lang="en-US" altLang="ko-KR" dirty="0" smtClean="0">
                <a:sym typeface="Wingdings" panose="05000000000000000000" pitchFamily="2" charset="2"/>
              </a:rPr>
              <a:t>: 3.14 </a:t>
            </a:r>
          </a:p>
          <a:p>
            <a:pPr>
              <a:lnSpc>
                <a:spcPct val="100000"/>
              </a:lnSpc>
            </a:pPr>
            <a:endParaRPr lang="en-US" altLang="ko-KR" dirty="0" smtClean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r>
              <a:rPr lang="ko-KR" altLang="en-US" dirty="0" smtClean="0">
                <a:sym typeface="Wingdings" panose="05000000000000000000" pitchFamily="2" charset="2"/>
              </a:rPr>
              <a:t>문자열</a:t>
            </a:r>
            <a:r>
              <a:rPr lang="en-US" altLang="ko-KR" dirty="0" smtClean="0">
                <a:sym typeface="Wingdings" panose="05000000000000000000" pitchFamily="2" charset="2"/>
              </a:rPr>
              <a:t>(</a:t>
            </a:r>
            <a:r>
              <a:rPr lang="en-US" altLang="ko-KR" dirty="0" smtClean="0">
                <a:solidFill>
                  <a:srgbClr val="FF0000"/>
                </a:solidFill>
                <a:sym typeface="Wingdings" panose="05000000000000000000" pitchFamily="2" charset="2"/>
              </a:rPr>
              <a:t>string</a:t>
            </a:r>
            <a:r>
              <a:rPr lang="en-US" altLang="ko-KR" dirty="0" smtClean="0">
                <a:sym typeface="Wingdings" panose="05000000000000000000" pitchFamily="2" charset="2"/>
              </a:rPr>
              <a:t>) : “hello”  </a:t>
            </a:r>
            <a:r>
              <a:rPr lang="ko-KR" altLang="en-US" dirty="0" err="1" smtClean="0">
                <a:sym typeface="Wingdings" panose="05000000000000000000" pitchFamily="2" charset="2"/>
              </a:rPr>
              <a:t>아스키코드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ko-KR" altLang="en-US" dirty="0" smtClean="0">
                <a:sym typeface="Wingdings" panose="05000000000000000000" pitchFamily="2" charset="2"/>
              </a:rPr>
              <a:t>유니코드 등</a:t>
            </a:r>
            <a:r>
              <a:rPr lang="en-US" altLang="ko-KR" dirty="0" smtClean="0">
                <a:sym typeface="Wingdings" panose="05000000000000000000" pitchFamily="2" charset="2"/>
              </a:rPr>
              <a:t>(h = 0x68, e = 0x65, …)</a:t>
            </a:r>
          </a:p>
          <a:p>
            <a:pPr>
              <a:lnSpc>
                <a:spcPct val="100000"/>
              </a:lnSpc>
            </a:pPr>
            <a:endParaRPr lang="en-US" altLang="ko-KR" dirty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r>
              <a:rPr lang="ko-KR" altLang="en-US" dirty="0" smtClean="0">
                <a:sym typeface="Wingdings" panose="05000000000000000000" pitchFamily="2" charset="2"/>
              </a:rPr>
              <a:t>배열</a:t>
            </a:r>
            <a:r>
              <a:rPr lang="en-US" altLang="ko-KR" dirty="0" smtClean="0">
                <a:sym typeface="Wingdings" panose="05000000000000000000" pitchFamily="2" charset="2"/>
              </a:rPr>
              <a:t>(</a:t>
            </a:r>
            <a:r>
              <a:rPr lang="en-US" altLang="ko-KR" dirty="0" smtClean="0">
                <a:solidFill>
                  <a:srgbClr val="FF0000"/>
                </a:solidFill>
                <a:sym typeface="Wingdings" panose="05000000000000000000" pitchFamily="2" charset="2"/>
              </a:rPr>
              <a:t>list</a:t>
            </a:r>
            <a:r>
              <a:rPr lang="en-US" altLang="ko-KR" dirty="0" smtClean="0">
                <a:sym typeface="Wingdings" panose="05000000000000000000" pitchFamily="2" charset="2"/>
              </a:rPr>
              <a:t>) : [97, 89, 73, 87, …], </a:t>
            </a:r>
            <a:r>
              <a:rPr lang="ko-KR" altLang="en-US" dirty="0" smtClean="0">
                <a:sym typeface="Wingdings" panose="05000000000000000000" pitchFamily="2" charset="2"/>
              </a:rPr>
              <a:t>배열은 </a:t>
            </a:r>
            <a:r>
              <a:rPr lang="en-US" altLang="ko-KR" dirty="0" smtClean="0">
                <a:sym typeface="Wingdings" panose="05000000000000000000" pitchFamily="2" charset="2"/>
              </a:rPr>
              <a:t>0</a:t>
            </a:r>
            <a:r>
              <a:rPr lang="ko-KR" altLang="en-US" dirty="0" smtClean="0">
                <a:sym typeface="Wingdings" panose="05000000000000000000" pitchFamily="2" charset="2"/>
              </a:rPr>
              <a:t>부터 개수</a:t>
            </a:r>
            <a:r>
              <a:rPr lang="en-US" altLang="ko-KR" dirty="0" smtClean="0">
                <a:sym typeface="Wingdings" panose="05000000000000000000" pitchFamily="2" charset="2"/>
              </a:rPr>
              <a:t>(index)</a:t>
            </a:r>
            <a:r>
              <a:rPr lang="ko-KR" altLang="en-US" dirty="0" smtClean="0">
                <a:sym typeface="Wingdings" panose="05000000000000000000" pitchFamily="2" charset="2"/>
              </a:rPr>
              <a:t>를 셈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endParaRPr lang="en-US" altLang="ko-KR" dirty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r>
              <a:rPr lang="ko-KR" altLang="en-US" dirty="0" smtClean="0"/>
              <a:t>사전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FF0000"/>
                </a:solidFill>
              </a:rPr>
              <a:t>dict</a:t>
            </a:r>
            <a:r>
              <a:rPr lang="en-US" altLang="ko-KR" dirty="0" smtClean="0"/>
              <a:t>ionary) : {“</a:t>
            </a:r>
            <a:r>
              <a:rPr lang="ko-KR" altLang="en-US" dirty="0" smtClean="0"/>
              <a:t>국어</a:t>
            </a:r>
            <a:r>
              <a:rPr lang="en-US" altLang="ko-KR" dirty="0" smtClean="0"/>
              <a:t>”: 97, “</a:t>
            </a:r>
            <a:r>
              <a:rPr lang="ko-KR" altLang="en-US" dirty="0" smtClean="0"/>
              <a:t>수학</a:t>
            </a:r>
            <a:r>
              <a:rPr lang="en-US" altLang="ko-KR" dirty="0" smtClean="0"/>
              <a:t>”: 89, …}</a:t>
            </a:r>
            <a:endParaRPr lang="ko-KR" altLang="en-US" dirty="0"/>
          </a:p>
        </p:txBody>
      </p:sp>
      <p:pic>
        <p:nvPicPr>
          <p:cNvPr id="2050" name="Picture 2" descr="Float point example frac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9015" y="2714625"/>
            <a:ext cx="571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34964" y="6422867"/>
            <a:ext cx="1152207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000" b="1" dirty="0" smtClean="0"/>
              <a:t>출처 </a:t>
            </a:r>
            <a:r>
              <a:rPr lang="en-US" altLang="ko-KR" sz="1000" b="1" dirty="0" smtClean="0"/>
              <a:t>: https://ko.wikipedia.org/wiki/</a:t>
            </a:r>
            <a:r>
              <a:rPr lang="ko-KR" altLang="en-US" sz="1000" b="1" dirty="0" smtClean="0"/>
              <a:t>부동소수점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412110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자료형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err="1" smtClean="0"/>
              <a:t>불리언</a:t>
            </a:r>
            <a:r>
              <a:rPr lang="en-US" altLang="ko-KR" dirty="0" smtClean="0"/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b</a:t>
            </a:r>
            <a:r>
              <a:rPr lang="en-US" altLang="ko-KR" dirty="0" err="1" smtClean="0">
                <a:solidFill>
                  <a:srgbClr val="FF0000"/>
                </a:solidFill>
              </a:rPr>
              <a:t>ool</a:t>
            </a:r>
            <a:r>
              <a:rPr lang="en-US" altLang="ko-KR" dirty="0" err="1" smtClean="0"/>
              <a:t>ean</a:t>
            </a:r>
            <a:r>
              <a:rPr lang="en-US" altLang="ko-KR" dirty="0" smtClean="0"/>
              <a:t>) : True, False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34964" y="6422867"/>
            <a:ext cx="1152207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000" b="1" dirty="0" smtClean="0"/>
              <a:t>출처 </a:t>
            </a:r>
            <a:r>
              <a:rPr lang="en-US" altLang="ko-KR" sz="1000" b="1" dirty="0" smtClean="0"/>
              <a:t>: </a:t>
            </a:r>
            <a:r>
              <a:rPr lang="en-US" altLang="ko-KR" sz="1000" b="1" dirty="0"/>
              <a:t>https://wikidocs.net/17</a:t>
            </a:r>
            <a:endParaRPr lang="ko-KR" altLang="en-US" sz="1000" b="1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792389"/>
              </p:ext>
            </p:extLst>
          </p:nvPr>
        </p:nvGraphicFramePr>
        <p:xfrm>
          <a:off x="700349" y="1597984"/>
          <a:ext cx="8127999" cy="47107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9699063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15796665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791780652"/>
                    </a:ext>
                  </a:extLst>
                </a:gridCol>
              </a:tblGrid>
              <a:tr h="4710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자료형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값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bool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884417"/>
                  </a:ext>
                </a:extLst>
              </a:tr>
              <a:tr h="471074"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숫자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0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+mn-lt"/>
                        </a:rPr>
                        <a:t>을 제외한 모든 숫자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True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0096705"/>
                  </a:ext>
                </a:extLst>
              </a:tr>
              <a:tr h="47107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False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210456"/>
                  </a:ext>
                </a:extLst>
              </a:tr>
              <a:tr h="47107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+mn-lt"/>
                        </a:rPr>
                        <a:t>문자열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“hello”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True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9485086"/>
                  </a:ext>
                </a:extLst>
              </a:tr>
              <a:tr h="47107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“”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False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897232"/>
                  </a:ext>
                </a:extLst>
              </a:tr>
              <a:tr h="47107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+mn-lt"/>
                        </a:rPr>
                        <a:t>배열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[1,2,3]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True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7534118"/>
                  </a:ext>
                </a:extLst>
              </a:tr>
              <a:tr h="47107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[]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False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5147868"/>
                  </a:ext>
                </a:extLst>
              </a:tr>
              <a:tr h="47107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+mn-lt"/>
                        </a:rPr>
                        <a:t>사전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{“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+mn-lt"/>
                        </a:rPr>
                        <a:t>종류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”: “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+mn-lt"/>
                        </a:rPr>
                        <a:t>사전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“}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True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860002"/>
                  </a:ext>
                </a:extLst>
              </a:tr>
              <a:tr h="47107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{}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False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0760847"/>
                  </a:ext>
                </a:extLst>
              </a:tr>
              <a:tr h="471074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None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+mn-lt"/>
                        </a:rPr>
                        <a:t>False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69649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323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자료형</a:t>
            </a:r>
            <a:r>
              <a:rPr lang="ko-KR" altLang="en-US" dirty="0" smtClean="0"/>
              <a:t> 실습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dirty="0"/>
              <a:t>a</a:t>
            </a:r>
            <a:r>
              <a:rPr lang="en-US" altLang="ko-KR" dirty="0" smtClean="0"/>
              <a:t> = 1 : a</a:t>
            </a:r>
            <a:r>
              <a:rPr lang="ko-KR" altLang="en-US" dirty="0" smtClean="0"/>
              <a:t>라는 변수</a:t>
            </a:r>
            <a:r>
              <a:rPr lang="en-US" altLang="ko-KR" dirty="0" smtClean="0"/>
              <a:t>(</a:t>
            </a:r>
            <a:r>
              <a:rPr lang="ko-KR" altLang="en-US" dirty="0" smtClean="0"/>
              <a:t>상자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을 집어넣어라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print(a) : </a:t>
            </a:r>
            <a:r>
              <a:rPr lang="ko-KR" altLang="en-US" dirty="0" smtClean="0"/>
              <a:t>변수 </a:t>
            </a:r>
            <a:r>
              <a:rPr lang="en-US" altLang="ko-KR" dirty="0" smtClean="0"/>
              <a:t>a</a:t>
            </a:r>
            <a:r>
              <a:rPr lang="ko-KR" altLang="en-US" dirty="0" smtClean="0"/>
              <a:t>를 출력해라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34964" y="6422867"/>
            <a:ext cx="1152207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000" b="1" dirty="0" smtClean="0"/>
              <a:t>출처 </a:t>
            </a:r>
            <a:r>
              <a:rPr lang="en-US" altLang="ko-KR" sz="1000" b="1" dirty="0" smtClean="0"/>
              <a:t>: </a:t>
            </a:r>
            <a:r>
              <a:rPr lang="en-US" altLang="ko-KR" sz="1000" b="1" dirty="0"/>
              <a:t>https://wikidocs.net/17</a:t>
            </a:r>
            <a:endParaRPr lang="ko-KR" altLang="en-US" sz="10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21" y="2053001"/>
            <a:ext cx="10993758" cy="392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13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자료형</a:t>
            </a:r>
            <a:r>
              <a:rPr lang="ko-KR" altLang="en-US" dirty="0" smtClean="0"/>
              <a:t> 실습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dirty="0" smtClean="0"/>
              <a:t>type(a) : </a:t>
            </a:r>
            <a:r>
              <a:rPr lang="ko-KR" altLang="en-US" dirty="0" smtClean="0"/>
              <a:t>변수 </a:t>
            </a:r>
            <a:r>
              <a:rPr lang="en-US" altLang="ko-KR" dirty="0" smtClean="0"/>
              <a:t>a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자료형을</a:t>
            </a:r>
            <a:r>
              <a:rPr lang="ko-KR" altLang="en-US" dirty="0" smtClean="0"/>
              <a:t> 알아내라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a == b : a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b</a:t>
            </a:r>
            <a:r>
              <a:rPr lang="ko-KR" altLang="en-US" dirty="0" smtClean="0"/>
              <a:t>랑 같은지 확인해라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d[0] : </a:t>
            </a:r>
            <a:r>
              <a:rPr lang="ko-KR" altLang="en-US" dirty="0" smtClean="0"/>
              <a:t>배열</a:t>
            </a:r>
            <a:r>
              <a:rPr lang="en-US" altLang="ko-KR" dirty="0" smtClean="0"/>
              <a:t>(</a:t>
            </a:r>
            <a:r>
              <a:rPr lang="ko-KR" altLang="en-US" dirty="0" smtClean="0"/>
              <a:t>칸막이가 있는 상자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d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0</a:t>
            </a:r>
            <a:r>
              <a:rPr lang="ko-KR" altLang="en-US" dirty="0" smtClean="0"/>
              <a:t>번째 아이템을 꺼내라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e[“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”] : </a:t>
            </a:r>
            <a:r>
              <a:rPr lang="ko-KR" altLang="en-US" dirty="0" smtClean="0"/>
              <a:t>사전</a:t>
            </a:r>
            <a:r>
              <a:rPr lang="en-US" altLang="ko-KR" dirty="0" smtClean="0"/>
              <a:t>(</a:t>
            </a:r>
            <a:r>
              <a:rPr lang="ko-KR" altLang="en-US" dirty="0" smtClean="0"/>
              <a:t>열쇠가 있는 상자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e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“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키로 아이템을 꺼내라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34964" y="6422867"/>
            <a:ext cx="1152207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000" b="1" dirty="0" smtClean="0"/>
              <a:t>출처 </a:t>
            </a:r>
            <a:r>
              <a:rPr lang="en-US" altLang="ko-KR" sz="1000" b="1" dirty="0" smtClean="0"/>
              <a:t>: </a:t>
            </a:r>
            <a:r>
              <a:rPr lang="en-US" altLang="ko-KR" sz="1000" b="1" dirty="0"/>
              <a:t>https://wikidocs.net/17</a:t>
            </a:r>
            <a:endParaRPr lang="ko-KR" altLang="en-US" sz="10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r="17878"/>
          <a:stretch/>
        </p:blipFill>
        <p:spPr>
          <a:xfrm>
            <a:off x="464883" y="2896802"/>
            <a:ext cx="9108885" cy="334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17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err="1" smtClean="0"/>
              <a:t>조건문과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반복문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908873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dirty="0" err="1" smtClean="0"/>
              <a:t>조건문</a:t>
            </a: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err="1" smtClean="0"/>
              <a:t>조건문</a:t>
            </a:r>
            <a:r>
              <a:rPr lang="ko-KR" altLang="en-US" dirty="0" smtClean="0"/>
              <a:t> 실습</a:t>
            </a: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err="1" smtClean="0"/>
              <a:t>반복문</a:t>
            </a: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err="1" smtClean="0"/>
              <a:t>반복문</a:t>
            </a:r>
            <a:r>
              <a:rPr lang="ko-KR" altLang="en-US" dirty="0" smtClean="0"/>
              <a:t> 실습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876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강사 황태욱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충남대학교 컴퓨터공학과 학사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충남대학교 컴퓨터공학과 지능소프트웨어연구실 박사과정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No(Low)-code AI </a:t>
            </a:r>
            <a:r>
              <a:rPr lang="ko-KR" altLang="en-US" dirty="0" smtClean="0"/>
              <a:t>서비스 </a:t>
            </a:r>
            <a:r>
              <a:rPr lang="en-US" altLang="ko-KR" dirty="0" err="1" smtClean="0"/>
              <a:t>BlockAI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스타트업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운영중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smtClean="0">
                <a:hlinkClick r:id="rId2"/>
              </a:rPr>
              <a:t>taewook5295@gmail.com</a:t>
            </a:r>
            <a:r>
              <a:rPr lang="en-US" altLang="ko-KR" dirty="0"/>
              <a:t> </a:t>
            </a:r>
            <a:r>
              <a:rPr lang="en-US" altLang="ko-KR" dirty="0" smtClean="0">
                <a:sym typeface="Wingdings" panose="05000000000000000000" pitchFamily="2" charset="2"/>
              </a:rPr>
              <a:t></a:t>
            </a:r>
            <a:r>
              <a:rPr lang="en-US" altLang="ko-KR" dirty="0" smtClean="0"/>
              <a:t> [</a:t>
            </a:r>
            <a:r>
              <a:rPr lang="ko-KR" altLang="en-US" dirty="0" err="1" smtClean="0"/>
              <a:t>만년고</a:t>
            </a:r>
            <a:r>
              <a:rPr lang="en-US" altLang="ko-KR" dirty="0" smtClean="0"/>
              <a:t>]</a:t>
            </a:r>
            <a:r>
              <a:rPr lang="ko-KR" altLang="en-US" dirty="0" err="1" smtClean="0"/>
              <a:t>메일제목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24648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조건에 따라 실행할지 안할지 결정하기위해 필요함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err="1" smtClean="0"/>
              <a:t>파이썬에서는</a:t>
            </a:r>
            <a:r>
              <a:rPr lang="ko-KR" altLang="en-US" dirty="0" smtClean="0"/>
              <a:t> 들여쓰기</a:t>
            </a:r>
            <a:r>
              <a:rPr lang="en-US" altLang="ko-KR" dirty="0" smtClean="0"/>
              <a:t>(</a:t>
            </a:r>
            <a:r>
              <a:rPr lang="ko-KR" altLang="en-US" dirty="0" smtClean="0"/>
              <a:t>탭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보통 공백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</a:t>
            </a:r>
            <a:r>
              <a:rPr lang="en-US" altLang="ko-KR" dirty="0" smtClean="0"/>
              <a:t>)</a:t>
            </a:r>
            <a:r>
              <a:rPr lang="ko-KR" altLang="en-US" dirty="0" smtClean="0"/>
              <a:t>로 영역을 구분함</a:t>
            </a:r>
            <a:r>
              <a:rPr lang="en-US" altLang="ko-KR" dirty="0" smtClean="0"/>
              <a:t>, :</a:t>
            </a:r>
            <a:r>
              <a:rPr lang="ko-KR" altLang="en-US" dirty="0" smtClean="0"/>
              <a:t>으로 영역 </a:t>
            </a:r>
            <a:r>
              <a:rPr lang="ko-KR" altLang="en-US" dirty="0" err="1" smtClean="0"/>
              <a:t>시작지점을</a:t>
            </a:r>
            <a:r>
              <a:rPr lang="ko-KR" altLang="en-US" dirty="0" smtClean="0"/>
              <a:t> 표시</a:t>
            </a:r>
            <a:endParaRPr lang="en-US" altLang="ko-KR" dirty="0" smtClean="0"/>
          </a:p>
          <a:p>
            <a:pPr marL="0" indent="0">
              <a:lnSpc>
                <a:spcPct val="100000"/>
              </a:lnSpc>
              <a:buNone/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if </a:t>
            </a:r>
            <a:r>
              <a:rPr lang="ko-KR" altLang="en-US" dirty="0" smtClean="0"/>
              <a:t>조건</a:t>
            </a:r>
            <a:r>
              <a:rPr lang="en-US" altLang="ko-KR" dirty="0" smtClean="0"/>
              <a:t>: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실행할 코드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err="1" smtClean="0"/>
              <a:t>elif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다른 조건</a:t>
            </a:r>
            <a:r>
              <a:rPr lang="en-US" altLang="ko-KR" dirty="0" smtClean="0"/>
              <a:t>: </a:t>
            </a:r>
            <a:r>
              <a:rPr lang="en-US" altLang="ko-KR" dirty="0" smtClean="0">
                <a:solidFill>
                  <a:srgbClr val="FF0000"/>
                </a:solidFill>
                <a:sym typeface="Wingdings" panose="05000000000000000000" pitchFamily="2" charset="2"/>
              </a:rPr>
              <a:t> </a:t>
            </a:r>
            <a:r>
              <a:rPr lang="ko-KR" alt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옵션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첫번째 조건을 만족하지 않고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두 번째 조건을 만족할 때 실행할 코드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else: </a:t>
            </a:r>
            <a:r>
              <a:rPr lang="en-US" altLang="ko-KR" dirty="0" smtClean="0">
                <a:solidFill>
                  <a:srgbClr val="FF0000"/>
                </a:solidFill>
                <a:sym typeface="Wingdings" panose="05000000000000000000" pitchFamily="2" charset="2"/>
              </a:rPr>
              <a:t> </a:t>
            </a:r>
            <a:r>
              <a:rPr lang="ko-KR" alt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옵션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모든 조건을 만족하지 않으면 실행할 코드</a:t>
            </a:r>
            <a:r>
              <a:rPr lang="en-US" altLang="ko-KR" dirty="0" smtClean="0"/>
              <a:t>1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…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모든 </a:t>
            </a:r>
            <a:r>
              <a:rPr lang="ko-KR" altLang="en-US" dirty="0"/>
              <a:t>조건을 만족하지 않으면 실행할 </a:t>
            </a:r>
            <a:r>
              <a:rPr lang="ko-KR" altLang="en-US" dirty="0" smtClean="0"/>
              <a:t>코드</a:t>
            </a:r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5" name="직사각형 4"/>
          <p:cNvSpPr/>
          <p:nvPr/>
        </p:nvSpPr>
        <p:spPr>
          <a:xfrm>
            <a:off x="568171" y="2858610"/>
            <a:ext cx="11288866" cy="57039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b="1" dirty="0" smtClean="0">
                <a:solidFill>
                  <a:schemeClr val="tx1"/>
                </a:solidFill>
              </a:rPr>
              <a:t>if </a:t>
            </a:r>
            <a:r>
              <a:rPr lang="ko-KR" altLang="en-US" b="1" dirty="0" smtClean="0">
                <a:solidFill>
                  <a:schemeClr val="tx1"/>
                </a:solidFill>
              </a:rPr>
              <a:t>조건 의 영역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조건문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568170" y="3813915"/>
            <a:ext cx="11288866" cy="5903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b="1" dirty="0" err="1" smtClean="0">
                <a:solidFill>
                  <a:schemeClr val="tx1"/>
                </a:solidFill>
              </a:rPr>
              <a:t>elif</a:t>
            </a:r>
            <a:r>
              <a:rPr lang="en-US" altLang="ko-KR" b="1" dirty="0" smtClean="0">
                <a:solidFill>
                  <a:schemeClr val="tx1"/>
                </a:solidFill>
              </a:rPr>
              <a:t> </a:t>
            </a:r>
            <a:r>
              <a:rPr lang="ko-KR" altLang="en-US" b="1" dirty="0" err="1" smtClean="0">
                <a:solidFill>
                  <a:schemeClr val="tx1"/>
                </a:solidFill>
              </a:rPr>
              <a:t>다른조건</a:t>
            </a:r>
            <a:r>
              <a:rPr lang="ko-KR" altLang="en-US" b="1" dirty="0" smtClean="0">
                <a:solidFill>
                  <a:schemeClr val="tx1"/>
                </a:solidFill>
              </a:rPr>
              <a:t> 의 영역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68172" y="4789195"/>
            <a:ext cx="11288866" cy="151953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b="1" dirty="0" smtClean="0">
                <a:solidFill>
                  <a:schemeClr val="tx1"/>
                </a:solidFill>
              </a:rPr>
              <a:t>else</a:t>
            </a:r>
            <a:r>
              <a:rPr lang="ko-KR" altLang="en-US" b="1" dirty="0" smtClean="0">
                <a:solidFill>
                  <a:schemeClr val="tx1"/>
                </a:solidFill>
              </a:rPr>
              <a:t>의 영역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11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dirty="0" smtClean="0"/>
              <a:t>f-string : </a:t>
            </a:r>
            <a:r>
              <a:rPr lang="ko-KR" altLang="en-US" dirty="0" smtClean="0"/>
              <a:t>문자열 앞에 </a:t>
            </a:r>
            <a:r>
              <a:rPr lang="en-US" altLang="ko-KR" dirty="0" smtClean="0"/>
              <a:t>f</a:t>
            </a:r>
            <a:r>
              <a:rPr lang="ko-KR" altLang="en-US" dirty="0" smtClean="0"/>
              <a:t>를 붙이면 </a:t>
            </a:r>
            <a:r>
              <a:rPr lang="en-US" altLang="ko-KR" dirty="0" smtClean="0"/>
              <a:t>{}</a:t>
            </a:r>
            <a:r>
              <a:rPr lang="ko-KR" altLang="en-US" dirty="0" smtClean="0"/>
              <a:t>로 변수를 가져와서 쓸 수 있음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a = f”{b}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.”</a:t>
            </a:r>
          </a:p>
          <a:p>
            <a:pPr>
              <a:lnSpc>
                <a:spcPct val="100000"/>
              </a:lnSpc>
            </a:pPr>
            <a:r>
              <a:rPr lang="en-US" altLang="ko-KR" dirty="0" smtClean="0"/>
              <a:t>f”</a:t>
            </a:r>
            <a:r>
              <a:rPr lang="ko-KR" altLang="en-US" dirty="0" smtClean="0"/>
              <a:t>사전 </a:t>
            </a:r>
            <a:r>
              <a:rPr lang="en-US" altLang="ko-KR" dirty="0" smtClean="0"/>
              <a:t>c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보물</a:t>
            </a:r>
            <a:r>
              <a:rPr lang="en-US" altLang="ko-KR" dirty="0" smtClean="0"/>
              <a:t>’ </a:t>
            </a:r>
            <a:r>
              <a:rPr lang="ko-KR" altLang="en-US" dirty="0" smtClean="0"/>
              <a:t>상자의 값은 </a:t>
            </a:r>
            <a:r>
              <a:rPr lang="en-US" altLang="ko-KR" dirty="0" smtClean="0"/>
              <a:t>{c[‘</a:t>
            </a:r>
            <a:r>
              <a:rPr lang="ko-KR" altLang="en-US" dirty="0" smtClean="0"/>
              <a:t>보물</a:t>
            </a:r>
            <a:r>
              <a:rPr lang="en-US" altLang="ko-KR" dirty="0" smtClean="0"/>
              <a:t>’]}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.”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조건문</a:t>
            </a:r>
            <a:r>
              <a:rPr lang="ko-KR" altLang="en-US" dirty="0" smtClean="0"/>
              <a:t> 실습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555" y="2767891"/>
            <a:ext cx="10974890" cy="347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525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조건에 따라 같은 코드</a:t>
            </a:r>
            <a:r>
              <a:rPr lang="en-US" altLang="ko-KR" dirty="0" smtClean="0"/>
              <a:t>(</a:t>
            </a:r>
            <a:r>
              <a:rPr lang="ko-KR" altLang="en-US" dirty="0" smtClean="0"/>
              <a:t>명령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여러 번 반복하기 위해 필요함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err="1" smtClean="0"/>
              <a:t>파이썬에는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for</a:t>
            </a:r>
            <a:r>
              <a:rPr lang="ko-KR" altLang="en-US" dirty="0" smtClean="0"/>
              <a:t>문과 </a:t>
            </a:r>
            <a:r>
              <a:rPr lang="en-US" altLang="ko-KR" dirty="0" smtClean="0"/>
              <a:t>while</a:t>
            </a:r>
            <a:r>
              <a:rPr lang="ko-KR" altLang="en-US" dirty="0" smtClean="0"/>
              <a:t>문</a:t>
            </a:r>
            <a:r>
              <a:rPr lang="en-US" altLang="ko-KR" dirty="0" smtClean="0"/>
              <a:t>, 2</a:t>
            </a:r>
            <a:r>
              <a:rPr lang="ko-KR" altLang="en-US" dirty="0" smtClean="0"/>
              <a:t>개의 </a:t>
            </a:r>
            <a:r>
              <a:rPr lang="ko-KR" altLang="en-US" dirty="0" err="1" smtClean="0"/>
              <a:t>반복문이</a:t>
            </a:r>
            <a:r>
              <a:rPr lang="ko-KR" altLang="en-US" dirty="0" smtClean="0"/>
              <a:t> 있음</a:t>
            </a: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while : </a:t>
            </a:r>
            <a:r>
              <a:rPr lang="ko-KR" altLang="en-US" dirty="0" smtClean="0"/>
              <a:t>조건에 따라 반복함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while </a:t>
            </a:r>
            <a:r>
              <a:rPr lang="ko-KR" altLang="en-US" dirty="0" smtClean="0"/>
              <a:t>조건</a:t>
            </a:r>
            <a:r>
              <a:rPr lang="en-US" altLang="ko-KR" dirty="0" smtClean="0"/>
              <a:t>: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조건을 만족하면 무한히 반복함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for : </a:t>
            </a:r>
            <a:r>
              <a:rPr lang="ko-KR" altLang="en-US" dirty="0" smtClean="0"/>
              <a:t>아이템을 다 </a:t>
            </a:r>
            <a:r>
              <a:rPr lang="ko-KR" altLang="en-US" dirty="0" err="1" smtClean="0"/>
              <a:t>확인할때까지</a:t>
            </a:r>
            <a:r>
              <a:rPr lang="ko-KR" altLang="en-US" dirty="0" smtClean="0"/>
              <a:t> 반복함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for </a:t>
            </a:r>
            <a:r>
              <a:rPr lang="ko-KR" altLang="en-US" dirty="0" smtClean="0"/>
              <a:t>아이템 </a:t>
            </a:r>
            <a:r>
              <a:rPr lang="en-US" altLang="ko-KR" dirty="0" smtClean="0"/>
              <a:t>in </a:t>
            </a:r>
            <a:r>
              <a:rPr lang="ko-KR" altLang="en-US" dirty="0" smtClean="0"/>
              <a:t>배열 등 아이템이 순서대로 쌓여있는 상자</a:t>
            </a:r>
            <a:r>
              <a:rPr lang="en-US" altLang="ko-KR" dirty="0" smtClean="0"/>
              <a:t>:</a:t>
            </a:r>
          </a:p>
          <a:p>
            <a:pPr>
              <a:lnSpc>
                <a:spcPct val="100000"/>
              </a:lnSpc>
            </a:pPr>
            <a:r>
              <a:rPr lang="en-US" altLang="ko-KR" dirty="0" smtClean="0"/>
              <a:t>    </a:t>
            </a:r>
            <a:r>
              <a:rPr lang="ko-KR" altLang="en-US" dirty="0" err="1" smtClean="0"/>
              <a:t>상자안에</a:t>
            </a:r>
            <a:r>
              <a:rPr lang="ko-KR" altLang="en-US" dirty="0" smtClean="0"/>
              <a:t> 있는 아이템을 한 번씩 다 </a:t>
            </a:r>
            <a:r>
              <a:rPr lang="ko-KR" altLang="en-US" dirty="0" err="1" smtClean="0"/>
              <a:t>확인할때까지</a:t>
            </a:r>
            <a:r>
              <a:rPr lang="ko-KR" altLang="en-US" dirty="0" smtClean="0"/>
              <a:t> 반복함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반복문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2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dirty="0" smtClean="0"/>
              <a:t>range(</a:t>
            </a:r>
            <a:r>
              <a:rPr lang="ko-KR" altLang="en-US" dirty="0" err="1" smtClean="0">
                <a:solidFill>
                  <a:srgbClr val="0066FF"/>
                </a:solidFill>
              </a:rPr>
              <a:t>시작숫자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한계숫자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66FF"/>
                </a:solidFill>
              </a:rPr>
              <a:t>변화량</a:t>
            </a:r>
            <a:r>
              <a:rPr lang="en-US" altLang="ko-KR" dirty="0" smtClean="0"/>
              <a:t>) : </a:t>
            </a:r>
            <a:r>
              <a:rPr lang="ko-KR" altLang="en-US" dirty="0" smtClean="0"/>
              <a:t>시작숫자부터 한계숫자까지 </a:t>
            </a:r>
            <a:r>
              <a:rPr lang="ko-KR" altLang="en-US" dirty="0" err="1" smtClean="0"/>
              <a:t>변화량을</a:t>
            </a:r>
            <a:r>
              <a:rPr lang="ko-KR" altLang="en-US" dirty="0" smtClean="0"/>
              <a:t> 더하면서 생성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range(0, 3, 1) </a:t>
            </a:r>
            <a:r>
              <a:rPr lang="en-US" altLang="ko-KR" dirty="0" smtClean="0">
                <a:sym typeface="Wingdings" panose="05000000000000000000" pitchFamily="2" charset="2"/>
              </a:rPr>
              <a:t> [0, 1, 2]</a:t>
            </a:r>
          </a:p>
          <a:p>
            <a:pPr>
              <a:lnSpc>
                <a:spcPct val="100000"/>
              </a:lnSpc>
            </a:pPr>
            <a:r>
              <a:rPr lang="en-US" altLang="ko-KR" dirty="0" smtClean="0">
                <a:sym typeface="Wingdings" panose="05000000000000000000" pitchFamily="2" charset="2"/>
              </a:rPr>
              <a:t>range(6, 0, -2)  [6, 4, 2]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err="1" smtClean="0"/>
              <a:t>len</a:t>
            </a:r>
            <a:r>
              <a:rPr lang="en-US" altLang="ko-KR" dirty="0" smtClean="0"/>
              <a:t>(</a:t>
            </a:r>
            <a:r>
              <a:rPr lang="ko-KR" altLang="en-US" dirty="0" smtClean="0"/>
              <a:t>배열 혹은 사전</a:t>
            </a:r>
            <a:r>
              <a:rPr lang="en-US" altLang="ko-KR" dirty="0" smtClean="0"/>
              <a:t>) : </a:t>
            </a:r>
            <a:r>
              <a:rPr lang="ko-KR" altLang="en-US" dirty="0" smtClean="0"/>
              <a:t>배열 혹은 사전의 길이</a:t>
            </a:r>
            <a:r>
              <a:rPr lang="en-US" altLang="ko-KR" dirty="0" smtClean="0"/>
              <a:t>(</a:t>
            </a:r>
            <a:r>
              <a:rPr lang="ko-KR" altLang="en-US" dirty="0" smtClean="0"/>
              <a:t>개수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알려줌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반복문</a:t>
            </a:r>
            <a:r>
              <a:rPr lang="ko-KR" altLang="en-US" dirty="0" smtClean="0"/>
              <a:t> 실습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55" y="2896534"/>
            <a:ext cx="6514182" cy="341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26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라이브러리와 프레임워크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908873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dirty="0" smtClean="0"/>
              <a:t>라이브러리와 프레임워크</a:t>
            </a: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/>
              <a:t>라이브러리와 </a:t>
            </a:r>
            <a:r>
              <a:rPr lang="ko-KR" altLang="en-US" dirty="0" smtClean="0"/>
              <a:t>프레임워크 실습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2538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공통점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특정 기능을 바로 사용할 수 있게 모아둔 것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라이브러리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사용자가 마음대로 사용할 수 있는 도구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프레임워크 </a:t>
            </a:r>
            <a:r>
              <a:rPr lang="en-US" altLang="ko-KR" dirty="0" smtClean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정해진 규칙에 따라 사용해야하는 환경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실험실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공장 설비 등</a:t>
            </a:r>
            <a:r>
              <a:rPr lang="en-US" altLang="ko-KR" dirty="0" smtClean="0"/>
              <a:t>)</a:t>
            </a:r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>
                <a:solidFill>
                  <a:srgbClr val="0066FF"/>
                </a:solidFill>
              </a:rPr>
              <a:t>파란색 </a:t>
            </a:r>
            <a:r>
              <a:rPr lang="ko-KR" altLang="en-US" dirty="0" err="1" smtClean="0">
                <a:solidFill>
                  <a:srgbClr val="0066FF"/>
                </a:solidFill>
              </a:rPr>
              <a:t>생략가능</a:t>
            </a:r>
            <a:endParaRPr lang="en-US" altLang="ko-KR" dirty="0" smtClean="0">
              <a:solidFill>
                <a:srgbClr val="0066FF"/>
              </a:solidFill>
            </a:endParaRPr>
          </a:p>
          <a:p>
            <a:pPr>
              <a:lnSpc>
                <a:spcPct val="100000"/>
              </a:lnSpc>
            </a:pPr>
            <a:r>
              <a:rPr lang="ko-KR" altLang="en-US" dirty="0" smtClean="0"/>
              <a:t>설치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en-US" altLang="ko-KR" b="1" dirty="0" smtClean="0"/>
              <a:t>pip3 install </a:t>
            </a:r>
            <a:r>
              <a:rPr lang="ko-KR" altLang="en-US" b="1" dirty="0" smtClean="0"/>
              <a:t>이름</a:t>
            </a:r>
            <a:r>
              <a:rPr lang="en-US" altLang="ko-KR" b="1" dirty="0" smtClean="0">
                <a:solidFill>
                  <a:srgbClr val="0066FF"/>
                </a:solidFill>
              </a:rPr>
              <a:t>==</a:t>
            </a:r>
            <a:r>
              <a:rPr lang="ko-KR" altLang="en-US" b="1" dirty="0" smtClean="0">
                <a:solidFill>
                  <a:srgbClr val="0066FF"/>
                </a:solidFill>
              </a:rPr>
              <a:t>버전</a:t>
            </a:r>
            <a:endParaRPr lang="en-US" altLang="ko-KR" b="1" dirty="0" smtClean="0">
              <a:solidFill>
                <a:srgbClr val="0066FF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altLang="ko-KR" b="1" dirty="0" smtClean="0"/>
              <a:t>pip3 install –r requirements.txt : </a:t>
            </a:r>
            <a:r>
              <a:rPr lang="ko-KR" altLang="en-US" b="1" dirty="0" err="1" smtClean="0"/>
              <a:t>설치해야할</a:t>
            </a:r>
            <a:r>
              <a:rPr lang="ko-KR" altLang="en-US" b="1" dirty="0" smtClean="0"/>
              <a:t> 것들을 모아둔 것으로 한 번에 설치할 수 있음</a:t>
            </a:r>
            <a:endParaRPr lang="en-US" altLang="ko-KR" b="1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사용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en-US" altLang="ko-KR" b="1" dirty="0" smtClean="0">
                <a:solidFill>
                  <a:srgbClr val="0066FF"/>
                </a:solidFill>
              </a:rPr>
              <a:t>from </a:t>
            </a:r>
            <a:r>
              <a:rPr lang="ko-KR" altLang="en-US" b="1" dirty="0" smtClean="0">
                <a:solidFill>
                  <a:srgbClr val="0066FF"/>
                </a:solidFill>
              </a:rPr>
              <a:t>이름 </a:t>
            </a:r>
            <a:r>
              <a:rPr lang="en-US" altLang="ko-KR" b="1" dirty="0" smtClean="0"/>
              <a:t>import </a:t>
            </a:r>
            <a:r>
              <a:rPr lang="ko-KR" altLang="en-US" b="1" dirty="0" smtClean="0"/>
              <a:t>이름 </a:t>
            </a:r>
            <a:r>
              <a:rPr lang="en-US" altLang="ko-KR" b="1" dirty="0" smtClean="0">
                <a:solidFill>
                  <a:srgbClr val="0066FF"/>
                </a:solidFill>
              </a:rPr>
              <a:t>as </a:t>
            </a:r>
            <a:r>
              <a:rPr lang="ko-KR" altLang="en-US" b="1" dirty="0" smtClean="0">
                <a:solidFill>
                  <a:srgbClr val="0066FF"/>
                </a:solidFill>
              </a:rPr>
              <a:t>별명</a:t>
            </a:r>
            <a:endParaRPr lang="en-US" altLang="ko-KR" b="1" dirty="0" smtClean="0">
              <a:solidFill>
                <a:srgbClr val="0066FF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altLang="ko-KR" b="1" dirty="0" smtClean="0"/>
              <a:t>from </a:t>
            </a:r>
            <a:r>
              <a:rPr lang="ko-KR" altLang="en-US" b="1" dirty="0" smtClean="0"/>
              <a:t>이름 </a:t>
            </a:r>
            <a:r>
              <a:rPr lang="en-US" altLang="ko-KR" b="1" dirty="0" smtClean="0"/>
              <a:t>import * : *</a:t>
            </a:r>
            <a:r>
              <a:rPr lang="ko-KR" altLang="en-US" b="1" dirty="0" smtClean="0"/>
              <a:t>은 와일드카드로 보통 모든 것을 의미함</a:t>
            </a:r>
            <a:endParaRPr lang="en-US" altLang="ko-KR" b="1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라이브러리 </a:t>
            </a:r>
            <a:r>
              <a:rPr lang="en-US" altLang="ko-KR" dirty="0" smtClean="0"/>
              <a:t>&amp; </a:t>
            </a:r>
            <a:r>
              <a:rPr lang="ko-KR" altLang="en-US" dirty="0" smtClean="0"/>
              <a:t>프레임워크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3215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 marL="0" indent="0">
              <a:lnSpc>
                <a:spcPct val="100000"/>
              </a:lnSpc>
              <a:buNone/>
            </a:pPr>
            <a:endParaRPr lang="en-US" altLang="ko-KR" dirty="0" smtClean="0"/>
          </a:p>
          <a:p>
            <a:pPr marL="0" indent="0">
              <a:lnSpc>
                <a:spcPct val="100000"/>
              </a:lnSpc>
              <a:buNone/>
            </a:pPr>
            <a:endParaRPr lang="en-US" altLang="ko-KR" dirty="0" smtClean="0"/>
          </a:p>
          <a:p>
            <a:pPr marL="0" indent="0">
              <a:lnSpc>
                <a:spcPct val="100000"/>
              </a:lnSpc>
              <a:buNone/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직접 만든 다른 </a:t>
            </a:r>
            <a:r>
              <a:rPr lang="ko-KR" altLang="en-US" dirty="0" err="1" smtClean="0"/>
              <a:t>파이썬</a:t>
            </a:r>
            <a:r>
              <a:rPr lang="ko-KR" altLang="en-US" dirty="0" smtClean="0"/>
              <a:t> 파일도 불러와서 사용할 수 있음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라이브러리 </a:t>
            </a:r>
            <a:r>
              <a:rPr lang="en-US" altLang="ko-KR" dirty="0" smtClean="0"/>
              <a:t>&amp; </a:t>
            </a:r>
            <a:r>
              <a:rPr lang="ko-KR" altLang="en-US" dirty="0" smtClean="0"/>
              <a:t>프레임워크 실습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63" y="908050"/>
            <a:ext cx="6512234" cy="268713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r="18482"/>
          <a:stretch/>
        </p:blipFill>
        <p:spPr>
          <a:xfrm>
            <a:off x="334963" y="4476700"/>
            <a:ext cx="6498653" cy="139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0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dirty="0" smtClean="0"/>
              <a:t>if __name__ == ‘__main__’:</a:t>
            </a:r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이 </a:t>
            </a:r>
            <a:r>
              <a:rPr lang="ko-KR" altLang="en-US" dirty="0" err="1" smtClean="0"/>
              <a:t>파이썬</a:t>
            </a:r>
            <a:r>
              <a:rPr lang="ko-KR" altLang="en-US" dirty="0" smtClean="0"/>
              <a:t> 파일이 </a:t>
            </a:r>
            <a:r>
              <a:rPr lang="en-US" altLang="ko-KR" dirty="0" smtClean="0"/>
              <a:t>import</a:t>
            </a:r>
            <a:r>
              <a:rPr lang="ko-KR" altLang="en-US" dirty="0" smtClean="0"/>
              <a:t>되지 않은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메인으로</a:t>
            </a:r>
            <a:r>
              <a:rPr lang="ko-KR" altLang="en-US" dirty="0" smtClean="0"/>
              <a:t> 실행될 때만 실행하겠다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라이브러리 </a:t>
            </a:r>
            <a:r>
              <a:rPr lang="en-US" altLang="ko-KR" dirty="0" smtClean="0"/>
              <a:t>&amp; </a:t>
            </a:r>
            <a:r>
              <a:rPr lang="ko-KR" altLang="en-US" dirty="0" smtClean="0"/>
              <a:t>프레임워크 실습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25" y="1742485"/>
            <a:ext cx="8750447" cy="455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773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 smtClean="0"/>
              <a:t>변수 생존 범위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908873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dirty="0" err="1" smtClean="0"/>
              <a:t>지역변수와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전역변수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85163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두 </a:t>
            </a:r>
            <a:r>
              <a:rPr lang="ko-KR" altLang="en-US" dirty="0" err="1" smtClean="0"/>
              <a:t>파이썬</a:t>
            </a:r>
            <a:r>
              <a:rPr lang="ko-KR" altLang="en-US" dirty="0" smtClean="0"/>
              <a:t> 파일을 다른 라이브러리에서 </a:t>
            </a:r>
            <a:r>
              <a:rPr lang="en-US" altLang="ko-KR" dirty="0" smtClean="0"/>
              <a:t>import </a:t>
            </a:r>
            <a:r>
              <a:rPr lang="ko-KR" altLang="en-US" dirty="0" smtClean="0"/>
              <a:t>하고 변수에 접근하면 실행 결과가 다름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변수 생존 범위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전역변수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지역변수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r="29607" b="46358"/>
          <a:stretch/>
        </p:blipFill>
        <p:spPr>
          <a:xfrm>
            <a:off x="334963" y="1431589"/>
            <a:ext cx="6835732" cy="256069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63" y="4139029"/>
            <a:ext cx="6835732" cy="253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40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목표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딥러닝</a:t>
            </a:r>
            <a:r>
              <a:rPr lang="ko-KR" altLang="en-US" dirty="0" smtClean="0"/>
              <a:t> 개발 체험하기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파이썬</a:t>
            </a:r>
            <a:r>
              <a:rPr lang="ko-KR" altLang="en-US" dirty="0" smtClean="0"/>
              <a:t> 기초 실습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인공지능 이론 학습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BlockAI</a:t>
            </a:r>
            <a:r>
              <a:rPr lang="en-US" altLang="ko-KR" dirty="0" smtClean="0"/>
              <a:t> </a:t>
            </a:r>
            <a:r>
              <a:rPr lang="ko-KR" altLang="en-US" dirty="0" smtClean="0"/>
              <a:t>활용</a:t>
            </a:r>
            <a:endParaRPr lang="en-US" altLang="ko-KR" dirty="0" smtClean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890016" y="3135828"/>
            <a:ext cx="6876288" cy="1080000"/>
          </a:xfrm>
          <a:prstGeom prst="roundRect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인공지능</a:t>
            </a:r>
            <a:r>
              <a:rPr lang="en-US" altLang="ko-KR" b="1" dirty="0" smtClean="0">
                <a:solidFill>
                  <a:schemeClr val="tx1"/>
                </a:solidFill>
              </a:rPr>
              <a:t>(</a:t>
            </a:r>
            <a:r>
              <a:rPr lang="ko-KR" altLang="en-US" b="1" dirty="0" err="1" smtClean="0">
                <a:solidFill>
                  <a:schemeClr val="tx1"/>
                </a:solidFill>
              </a:rPr>
              <a:t>딥러닝</a:t>
            </a:r>
            <a:r>
              <a:rPr lang="en-US" altLang="ko-KR" b="1" dirty="0" smtClean="0">
                <a:solidFill>
                  <a:schemeClr val="tx1"/>
                </a:solidFill>
              </a:rPr>
              <a:t>) </a:t>
            </a:r>
            <a:r>
              <a:rPr lang="ko-KR" altLang="en-US" b="1" dirty="0" smtClean="0">
                <a:solidFill>
                  <a:schemeClr val="tx1"/>
                </a:solidFill>
              </a:rPr>
              <a:t>개발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890016" y="4807620"/>
            <a:ext cx="2164080" cy="1080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tx1"/>
                </a:solidFill>
              </a:rPr>
              <a:t>파이썬</a:t>
            </a:r>
            <a:r>
              <a:rPr lang="ko-KR" altLang="en-US" b="1" dirty="0" smtClean="0">
                <a:solidFill>
                  <a:schemeClr val="tx1"/>
                </a:solidFill>
              </a:rPr>
              <a:t> 코딩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5602224" y="4807620"/>
            <a:ext cx="2164080" cy="1080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인공지능 지식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3246120" y="4807620"/>
            <a:ext cx="2164080" cy="108000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수학적 지식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아래쪽 화살표 7"/>
          <p:cNvSpPr/>
          <p:nvPr/>
        </p:nvSpPr>
        <p:spPr>
          <a:xfrm rot="10800000">
            <a:off x="1789176" y="4331892"/>
            <a:ext cx="365760" cy="35966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아래쪽 화살표 8"/>
          <p:cNvSpPr/>
          <p:nvPr/>
        </p:nvSpPr>
        <p:spPr>
          <a:xfrm rot="10800000">
            <a:off x="4145280" y="4331892"/>
            <a:ext cx="365760" cy="35966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아래쪽 화살표 9"/>
          <p:cNvSpPr/>
          <p:nvPr/>
        </p:nvSpPr>
        <p:spPr>
          <a:xfrm rot="10800000">
            <a:off x="6501384" y="4331892"/>
            <a:ext cx="365760" cy="35966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96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err="1" smtClean="0"/>
              <a:t>전역변수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모든 곳에서 사용 가능한 변수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지역변수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해당 지역에서만 사용 가능한 변수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변수는 생성된 영역을 벗어나면 사용할 수 없음</a:t>
            </a:r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변수 생존 범위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전역변수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지역변수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40080" y="2371344"/>
            <a:ext cx="8558784" cy="39373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a.py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80288" y="2828104"/>
            <a:ext cx="8260080" cy="337762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00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if __name__ == ‘__main__’: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087819" y="3384427"/>
            <a:ext cx="1366454" cy="8811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if ~~~: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87819" y="4516915"/>
            <a:ext cx="1366454" cy="8811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for ~~~: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771582" y="3351518"/>
            <a:ext cx="5963986" cy="26164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class ~~~: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040122" y="3837594"/>
            <a:ext cx="5238246" cy="19475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err="1" smtClean="0">
                <a:solidFill>
                  <a:schemeClr val="tx1"/>
                </a:solidFill>
              </a:rPr>
              <a:t>def</a:t>
            </a:r>
            <a:r>
              <a:rPr lang="en-US" altLang="ko-KR" b="1" dirty="0" smtClean="0">
                <a:solidFill>
                  <a:schemeClr val="tx1"/>
                </a:solidFill>
              </a:rPr>
              <a:t> ~~~: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312859" y="4265551"/>
            <a:ext cx="1366454" cy="8811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if ~~~: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112386" y="4265551"/>
            <a:ext cx="1366454" cy="8811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for ~~~: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745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함수와 클래스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908873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dirty="0" smtClean="0"/>
              <a:t>함수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def</a:t>
            </a:r>
            <a:r>
              <a:rPr lang="en-US" altLang="ko-KR" dirty="0" smtClean="0"/>
              <a:t>)</a:t>
            </a:r>
          </a:p>
          <a:p>
            <a:pPr marL="457200" indent="-457200">
              <a:buAutoNum type="arabicPeriod"/>
            </a:pPr>
            <a:r>
              <a:rPr lang="ko-KR" altLang="en-US" dirty="0" smtClean="0"/>
              <a:t>클래스</a:t>
            </a:r>
            <a:r>
              <a:rPr lang="en-US" altLang="ko-KR" dirty="0" smtClean="0"/>
              <a:t>(class)</a:t>
            </a:r>
          </a:p>
          <a:p>
            <a:pPr marL="457200" indent="-457200">
              <a:buAutoNum type="arabicPeriod"/>
            </a:pPr>
            <a:r>
              <a:rPr lang="ko-KR" altLang="en-US" dirty="0" smtClean="0"/>
              <a:t>함수와 클래스 실습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5584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함수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FF0000"/>
                </a:solidFill>
              </a:rPr>
              <a:t>def</a:t>
            </a:r>
            <a:r>
              <a:rPr lang="en-US" altLang="ko-KR" dirty="0" smtClean="0"/>
              <a:t>ine) : </a:t>
            </a:r>
            <a:r>
              <a:rPr lang="ko-KR" altLang="en-US" dirty="0" smtClean="0"/>
              <a:t>입력을 넣으면 내부 명령을 거쳐 출력을 하는 것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기계상자</a:t>
            </a:r>
            <a:r>
              <a:rPr lang="en-US" altLang="ko-KR" dirty="0" smtClean="0"/>
              <a:t>)</a:t>
            </a:r>
          </a:p>
          <a:p>
            <a:pPr>
              <a:lnSpc>
                <a:spcPct val="100000"/>
              </a:lnSpc>
            </a:pPr>
            <a:r>
              <a:rPr lang="ko-KR" altLang="en-US" dirty="0" smtClean="0"/>
              <a:t>입력과 출력은 </a:t>
            </a:r>
            <a:r>
              <a:rPr lang="ko-KR" altLang="en-US" dirty="0" err="1" smtClean="0"/>
              <a:t>없을수도</a:t>
            </a:r>
            <a:r>
              <a:rPr lang="ko-KR" altLang="en-US" dirty="0" smtClean="0"/>
              <a:t> 있음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dirty="0" err="1" smtClean="0"/>
              <a:t>def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이름</a:t>
            </a:r>
            <a:r>
              <a:rPr lang="en-US" altLang="ko-KR" dirty="0" smtClean="0"/>
              <a:t>(</a:t>
            </a:r>
            <a:r>
              <a:rPr lang="ko-KR" altLang="en-US" dirty="0" smtClean="0">
                <a:solidFill>
                  <a:srgbClr val="0066FF"/>
                </a:solidFill>
              </a:rPr>
              <a:t>입력</a:t>
            </a:r>
            <a:r>
              <a:rPr lang="en-US" altLang="ko-KR" dirty="0" smtClean="0"/>
              <a:t>):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ko-KR" altLang="en-US" dirty="0" smtClean="0"/>
              <a:t>코드</a:t>
            </a:r>
            <a:endParaRPr lang="en-US" altLang="ko-KR" dirty="0" smtClean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dirty="0" smtClean="0">
                <a:solidFill>
                  <a:srgbClr val="0066FF"/>
                </a:solidFill>
              </a:rPr>
              <a:t>return </a:t>
            </a:r>
            <a:r>
              <a:rPr lang="ko-KR" altLang="en-US" dirty="0" smtClean="0">
                <a:solidFill>
                  <a:srgbClr val="0066FF"/>
                </a:solidFill>
              </a:rPr>
              <a:t>출력</a:t>
            </a:r>
            <a:endParaRPr lang="en-US" altLang="ko-KR" dirty="0" smtClean="0">
              <a:solidFill>
                <a:srgbClr val="0066FF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함수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def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1026" name="Picture 2" descr="https://upload.wikimedia.org/wikipedia/commons/thumb/3/3b/Function_machine2.svg/220px-Function_machine2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145" y="2111121"/>
            <a:ext cx="3595032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/>
          <p:cNvSpPr/>
          <p:nvPr/>
        </p:nvSpPr>
        <p:spPr>
          <a:xfrm>
            <a:off x="334964" y="6422867"/>
            <a:ext cx="1152207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000" b="1" dirty="0" smtClean="0"/>
              <a:t>출처 </a:t>
            </a:r>
            <a:r>
              <a:rPr lang="en-US" altLang="ko-KR" sz="1000" b="1" dirty="0" smtClean="0"/>
              <a:t>: </a:t>
            </a:r>
            <a:r>
              <a:rPr lang="en-US" altLang="ko-KR" sz="1000" b="1" dirty="0"/>
              <a:t>https://ko.wikipedia.org/wiki</a:t>
            </a:r>
            <a:r>
              <a:rPr lang="en-US" altLang="ko-KR" sz="1000" b="1" dirty="0" smtClean="0"/>
              <a:t>/</a:t>
            </a:r>
            <a:r>
              <a:rPr lang="ko-KR" altLang="en-US" sz="1000" b="1" dirty="0" smtClean="0"/>
              <a:t>함수</a:t>
            </a:r>
            <a:endParaRPr lang="ko-KR" altLang="en-US" sz="1000" b="1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19" y="3597711"/>
            <a:ext cx="4976788" cy="271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5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클래스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FF0000"/>
                </a:solidFill>
              </a:rPr>
              <a:t>class</a:t>
            </a:r>
            <a:r>
              <a:rPr lang="en-US" altLang="ko-KR" dirty="0" smtClean="0"/>
              <a:t>) : </a:t>
            </a:r>
            <a:r>
              <a:rPr lang="ko-KR" altLang="en-US" dirty="0" smtClean="0"/>
              <a:t>여러 변수와 함수를 가지고 있는 로봇을 만들기 위한 설계도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객체</a:t>
            </a:r>
            <a:r>
              <a:rPr lang="en-US" altLang="ko-KR" dirty="0" smtClean="0"/>
              <a:t>(object) : </a:t>
            </a:r>
            <a:r>
              <a:rPr lang="ko-KR" altLang="en-US" dirty="0" smtClean="0"/>
              <a:t>설계도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)</a:t>
            </a:r>
            <a:r>
              <a:rPr lang="ko-KR" altLang="en-US" dirty="0" smtClean="0"/>
              <a:t>로부터 만들어낸 로봇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인스턴스</a:t>
            </a:r>
            <a:r>
              <a:rPr lang="en-US" altLang="ko-KR" dirty="0" smtClean="0"/>
              <a:t>(instance) : </a:t>
            </a:r>
            <a:r>
              <a:rPr lang="ko-KR" altLang="en-US" dirty="0" smtClean="0"/>
              <a:t>객체와 비슷함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객체에 포함되는 개념</a:t>
            </a:r>
            <a:r>
              <a:rPr lang="en-US" altLang="ko-KR" dirty="0" smtClean="0"/>
              <a:t>, “</a:t>
            </a:r>
            <a:r>
              <a:rPr lang="ko-KR" altLang="en-US" dirty="0" smtClean="0"/>
              <a:t>트랜스포머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의 로봇이다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class </a:t>
            </a:r>
            <a:r>
              <a:rPr lang="ko-KR" altLang="en-US" dirty="0" smtClean="0"/>
              <a:t>이름</a:t>
            </a:r>
            <a:r>
              <a:rPr lang="en-US" altLang="ko-KR" dirty="0" smtClean="0"/>
              <a:t>: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dirty="0" err="1" smtClean="0"/>
              <a:t>def</a:t>
            </a:r>
            <a:r>
              <a:rPr lang="en-US" altLang="ko-KR" dirty="0" smtClean="0"/>
              <a:t> __</a:t>
            </a:r>
            <a:r>
              <a:rPr lang="en-US" altLang="ko-KR" dirty="0" err="1" smtClean="0"/>
              <a:t>init</a:t>
            </a:r>
            <a:r>
              <a:rPr lang="en-US" altLang="ko-KR" dirty="0" smtClean="0"/>
              <a:t>__(self, </a:t>
            </a:r>
            <a:r>
              <a:rPr lang="ko-KR" altLang="en-US" dirty="0" smtClean="0"/>
              <a:t>입력</a:t>
            </a:r>
            <a:r>
              <a:rPr lang="en-US" altLang="ko-KR" dirty="0" smtClean="0"/>
              <a:t>):</a:t>
            </a:r>
          </a:p>
          <a:p>
            <a:pPr lvl="2">
              <a:lnSpc>
                <a:spcPct val="100000"/>
              </a:lnSpc>
            </a:pPr>
            <a:r>
              <a:rPr lang="ko-KR" altLang="en-US" dirty="0" smtClean="0"/>
              <a:t>클래스가 가지는 변수를 보통 여기에서  </a:t>
            </a:r>
            <a:r>
              <a:rPr lang="ko-KR" altLang="en-US" dirty="0" err="1" smtClean="0"/>
              <a:t>만들어냄</a:t>
            </a:r>
            <a:endParaRPr lang="en-US" altLang="ko-KR" dirty="0" smtClean="0"/>
          </a:p>
          <a:p>
            <a:pPr lvl="2">
              <a:lnSpc>
                <a:spcPct val="100000"/>
              </a:lnSpc>
            </a:pPr>
            <a:r>
              <a:rPr lang="en-US" altLang="ko-KR" dirty="0" smtClean="0"/>
              <a:t>self.</a:t>
            </a:r>
            <a:r>
              <a:rPr lang="ko-KR" altLang="en-US" dirty="0" err="1" smtClean="0"/>
              <a:t>변수이름</a:t>
            </a:r>
            <a:r>
              <a:rPr lang="ko-KR" altLang="en-US" dirty="0" smtClean="0"/>
              <a:t> 형태로 만들고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이렇게 만들어진 변수는 클래스 영역 안이면 모두 </a:t>
            </a:r>
            <a:r>
              <a:rPr lang="ko-KR" altLang="en-US" dirty="0" err="1" smtClean="0"/>
              <a:t>사용가능함</a:t>
            </a:r>
            <a:endParaRPr lang="en-US" altLang="ko-KR" dirty="0" smtClean="0"/>
          </a:p>
          <a:p>
            <a:pPr lvl="2">
              <a:lnSpc>
                <a:spcPct val="100000"/>
              </a:lnSpc>
            </a:pPr>
            <a:r>
              <a:rPr lang="ko-KR" altLang="en-US" dirty="0" smtClean="0"/>
              <a:t>로봇을 </a:t>
            </a:r>
            <a:r>
              <a:rPr lang="ko-KR" altLang="en-US" dirty="0" err="1" smtClean="0"/>
              <a:t>만들때</a:t>
            </a:r>
            <a:r>
              <a:rPr lang="ko-KR" altLang="en-US" dirty="0" smtClean="0"/>
              <a:t> 자동으로 실행되는 부분임</a:t>
            </a:r>
            <a:endParaRPr lang="en-US" altLang="ko-KR" dirty="0" smtClean="0"/>
          </a:p>
          <a:p>
            <a:pPr lvl="2">
              <a:lnSpc>
                <a:spcPct val="100000"/>
              </a:lnSpc>
            </a:pPr>
            <a:r>
              <a:rPr lang="en-US" altLang="ko-KR" dirty="0" smtClean="0"/>
              <a:t>return</a:t>
            </a:r>
            <a:r>
              <a:rPr lang="ko-KR" altLang="en-US" dirty="0" smtClean="0"/>
              <a:t>이 없음</a:t>
            </a:r>
            <a:endParaRPr lang="en-US" altLang="ko-KR" dirty="0" smtClean="0"/>
          </a:p>
          <a:p>
            <a:pPr marL="914400" lvl="2" indent="0">
              <a:lnSpc>
                <a:spcPct val="100000"/>
              </a:lnSpc>
              <a:buNone/>
            </a:pPr>
            <a:endParaRPr lang="en-US" altLang="ko-KR" dirty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ko-KR" dirty="0" err="1"/>
              <a:t>def</a:t>
            </a:r>
            <a:r>
              <a:rPr lang="en-US" altLang="ko-KR" dirty="0"/>
              <a:t> </a:t>
            </a:r>
            <a:r>
              <a:rPr lang="ko-KR" altLang="en-US" dirty="0" smtClean="0"/>
              <a:t>다른 함수</a:t>
            </a:r>
            <a:r>
              <a:rPr lang="en-US" altLang="ko-KR" dirty="0" smtClean="0"/>
              <a:t>(self</a:t>
            </a:r>
            <a:r>
              <a:rPr lang="en-US" altLang="ko-KR" dirty="0"/>
              <a:t>, </a:t>
            </a:r>
            <a:r>
              <a:rPr lang="ko-KR" altLang="en-US" dirty="0"/>
              <a:t>입력</a:t>
            </a:r>
            <a:r>
              <a:rPr lang="en-US" altLang="ko-KR" dirty="0"/>
              <a:t>):</a:t>
            </a:r>
          </a:p>
          <a:p>
            <a:pPr lvl="2">
              <a:lnSpc>
                <a:spcPct val="100000"/>
              </a:lnSpc>
            </a:pPr>
            <a:r>
              <a:rPr lang="ko-KR" altLang="en-US" dirty="0" smtClean="0"/>
              <a:t>특정 기능을 하는 함수</a:t>
            </a:r>
            <a:endParaRPr lang="en-US" altLang="ko-KR" dirty="0" smtClean="0"/>
          </a:p>
          <a:p>
            <a:pPr lvl="2">
              <a:lnSpc>
                <a:spcPct val="100000"/>
              </a:lnSpc>
            </a:pPr>
            <a:r>
              <a:rPr lang="ko-KR" altLang="en-US" dirty="0" smtClean="0"/>
              <a:t>일반적인 함수와 동일하며 </a:t>
            </a:r>
            <a:r>
              <a:rPr lang="en-US" altLang="ko-KR" dirty="0" smtClean="0"/>
              <a:t>self.</a:t>
            </a:r>
            <a:r>
              <a:rPr lang="ko-KR" altLang="en-US" dirty="0" err="1" smtClean="0"/>
              <a:t>함수이름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입력</a:t>
            </a:r>
            <a:r>
              <a:rPr lang="en-US" altLang="ko-KR" dirty="0" smtClean="0"/>
              <a:t>)</a:t>
            </a:r>
            <a:r>
              <a:rPr lang="ko-KR" altLang="en-US" dirty="0" smtClean="0"/>
              <a:t> 을 통해 클래스의 다른 함수도 사용할 수 있음</a:t>
            </a:r>
            <a:endParaRPr lang="en-US" altLang="ko-KR" dirty="0" smtClean="0">
              <a:solidFill>
                <a:srgbClr val="0066FF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(class)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329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클래스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FF0000"/>
                </a:solidFill>
              </a:rPr>
              <a:t>class</a:t>
            </a:r>
            <a:r>
              <a:rPr lang="en-US" altLang="ko-KR" dirty="0" smtClean="0"/>
              <a:t>) : </a:t>
            </a:r>
            <a:r>
              <a:rPr lang="ko-KR" altLang="en-US" dirty="0" smtClean="0"/>
              <a:t>여러 변수와 함수를 가지고 있는 로봇을 만들기 위한 설계도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객체</a:t>
            </a:r>
            <a:r>
              <a:rPr lang="en-US" altLang="ko-KR" dirty="0" smtClean="0"/>
              <a:t>(object) : </a:t>
            </a:r>
            <a:r>
              <a:rPr lang="ko-KR" altLang="en-US" dirty="0" smtClean="0"/>
              <a:t>설계도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)</a:t>
            </a:r>
            <a:r>
              <a:rPr lang="ko-KR" altLang="en-US" dirty="0" smtClean="0"/>
              <a:t>로부터 만들어낸 로봇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인스턴스</a:t>
            </a:r>
            <a:r>
              <a:rPr lang="en-US" altLang="ko-KR" dirty="0" smtClean="0"/>
              <a:t>(instance) : </a:t>
            </a:r>
            <a:r>
              <a:rPr lang="ko-KR" altLang="en-US" dirty="0" smtClean="0"/>
              <a:t>객체와 비슷함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객체에 포함되는 개념</a:t>
            </a:r>
            <a:r>
              <a:rPr lang="en-US" altLang="ko-KR" dirty="0" smtClean="0"/>
              <a:t>, “</a:t>
            </a:r>
            <a:r>
              <a:rPr lang="ko-KR" altLang="en-US" dirty="0" smtClean="0"/>
              <a:t>트랜스포머</a:t>
            </a:r>
            <a:r>
              <a:rPr lang="en-US" altLang="ko-KR" dirty="0" smtClean="0"/>
              <a:t>”</a:t>
            </a:r>
            <a:r>
              <a:rPr lang="ko-KR" altLang="en-US" dirty="0" smtClean="0"/>
              <a:t>의 로봇이다</a:t>
            </a:r>
            <a:endParaRPr lang="en-US" altLang="ko-KR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(class)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40080" y="2371344"/>
            <a:ext cx="8558784" cy="39373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a.py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16864" y="3717920"/>
            <a:ext cx="8235696" cy="24939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00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if __name__ == ‘__main__’: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16864" y="2785697"/>
            <a:ext cx="1611442" cy="8425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class A: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2030" y="4340034"/>
            <a:ext cx="1651442" cy="8811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smtClean="0">
                <a:solidFill>
                  <a:schemeClr val="tx1"/>
                </a:solidFill>
              </a:rPr>
              <a:t>a1 = A(</a:t>
            </a:r>
            <a:r>
              <a:rPr lang="ko-KR" altLang="en-US" b="1" dirty="0" smtClean="0">
                <a:solidFill>
                  <a:schemeClr val="tx1"/>
                </a:solidFill>
              </a:rPr>
              <a:t>입력</a:t>
            </a:r>
            <a:r>
              <a:rPr lang="en-US" altLang="ko-KR" b="1" dirty="0" smtClean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365853" y="4340034"/>
            <a:ext cx="1651442" cy="8811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a2 = A(</a:t>
            </a:r>
            <a:r>
              <a:rPr lang="ko-KR" altLang="en-US" b="1" dirty="0" smtClean="0">
                <a:solidFill>
                  <a:schemeClr val="tx1"/>
                </a:solidFill>
              </a:rPr>
              <a:t>입력</a:t>
            </a:r>
            <a:r>
              <a:rPr lang="en-US" altLang="ko-KR" b="1" dirty="0" smtClean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621373" y="4340034"/>
            <a:ext cx="1651442" cy="8811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a3 = A(</a:t>
            </a:r>
            <a:r>
              <a:rPr lang="ko-KR" altLang="en-US" b="1" dirty="0" smtClean="0">
                <a:solidFill>
                  <a:schemeClr val="tx1"/>
                </a:solidFill>
              </a:rPr>
              <a:t>입력</a:t>
            </a:r>
            <a:r>
              <a:rPr lang="en-US" altLang="ko-KR" b="1" dirty="0" smtClean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17" name="꺾인 연결선 16"/>
          <p:cNvCxnSpPr>
            <a:stCxn id="9" idx="1"/>
            <a:endCxn id="13" idx="1"/>
          </p:cNvCxnSpPr>
          <p:nvPr/>
        </p:nvCxnSpPr>
        <p:spPr>
          <a:xfrm rot="10800000" flipH="1" flipV="1">
            <a:off x="816864" y="3206962"/>
            <a:ext cx="165166" cy="1573634"/>
          </a:xfrm>
          <a:prstGeom prst="bentConnector3">
            <a:avLst>
              <a:gd name="adj1" fmla="val -138406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꺾인 연결선 17"/>
          <p:cNvCxnSpPr>
            <a:stCxn id="9" idx="3"/>
            <a:endCxn id="14" idx="0"/>
          </p:cNvCxnSpPr>
          <p:nvPr/>
        </p:nvCxnSpPr>
        <p:spPr>
          <a:xfrm>
            <a:off x="2428306" y="3206962"/>
            <a:ext cx="1763268" cy="1133072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9" idx="3"/>
            <a:endCxn id="15" idx="0"/>
          </p:cNvCxnSpPr>
          <p:nvPr/>
        </p:nvCxnSpPr>
        <p:spPr>
          <a:xfrm>
            <a:off x="2428306" y="3206962"/>
            <a:ext cx="4018788" cy="1133072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73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함수와 클래스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실습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63" y="728662"/>
            <a:ext cx="6391510" cy="594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98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8</a:t>
            </a:r>
            <a:r>
              <a:rPr lang="en-US" altLang="ko-KR" dirty="0" smtClean="0"/>
              <a:t>. </a:t>
            </a:r>
            <a:r>
              <a:rPr lang="ko-KR" altLang="en-US" dirty="0" smtClean="0"/>
              <a:t>프로그래밍 </a:t>
            </a:r>
            <a:r>
              <a:rPr lang="ko-KR" altLang="en-US" dirty="0" err="1" smtClean="0"/>
              <a:t>꿀팁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908873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dirty="0" smtClean="0"/>
              <a:t>코드 읽기</a:t>
            </a: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smtClean="0"/>
              <a:t>디버깅 및 </a:t>
            </a:r>
            <a:r>
              <a:rPr lang="ko-KR" altLang="en-US" dirty="0" err="1" smtClean="0"/>
              <a:t>오류찾기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91129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코드 읽기</a:t>
            </a:r>
            <a:endParaRPr lang="ko-KR" altLang="en-US" dirty="0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파일명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변수명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함수명</a:t>
            </a:r>
            <a:r>
              <a:rPr lang="ko-KR" altLang="en-US" dirty="0" smtClean="0"/>
              <a:t> 등 이름 잘 살펴보기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시작은 </a:t>
            </a:r>
            <a:r>
              <a:rPr lang="ko-KR" altLang="en-US" dirty="0" err="1" smtClean="0"/>
              <a:t>메인부터</a:t>
            </a:r>
            <a:r>
              <a:rPr lang="ko-KR" altLang="en-US" dirty="0" smtClean="0"/>
              <a:t> 한 줄씩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세부 코드까지 다 볼 필요는 없음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어떤 명령인지 정도만 이해하면 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 smtClean="0"/>
          </a:p>
          <a:p>
            <a:pPr>
              <a:lnSpc>
                <a:spcPct val="100000"/>
              </a:lnSpc>
            </a:pPr>
            <a:r>
              <a:rPr lang="en-US" altLang="ko-KR" dirty="0" smtClean="0"/>
              <a:t>(</a:t>
            </a:r>
            <a:r>
              <a:rPr lang="ko-KR" altLang="en-US" dirty="0" smtClean="0"/>
              <a:t>입력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출력</a:t>
            </a:r>
            <a:r>
              <a:rPr lang="en-US" altLang="ko-KR" dirty="0" smtClean="0"/>
              <a:t>) </a:t>
            </a:r>
            <a:r>
              <a:rPr lang="ko-KR" altLang="en-US" dirty="0" smtClean="0"/>
              <a:t>관점에서 가장 큰 코드 덩어리부터 작은 덩어리로 해석하기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모르는 문법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기능 있으면 </a:t>
            </a:r>
            <a:r>
              <a:rPr lang="ko-KR" altLang="en-US" dirty="0" err="1" smtClean="0"/>
              <a:t>구글링하기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 smtClean="0"/>
              <a:t>값의 변화를 쫓아가기 어렵다면 디버깅으로 메인 한 줄씩 확인해보기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12392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디버깅 및 오류 찾기</a:t>
            </a:r>
            <a:endParaRPr lang="ko-KR" altLang="en-US" dirty="0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디버깅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debuging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버그를 찾는 행위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코드를 한 줄씩 실행하면서 값을 확인하고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중간에 원하는 코드를 실행해볼수도 있음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한 줄씩 실행할 수도 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실행하는 함수가 있으면 해당 함수 내부로 진입할 수도 있음</a:t>
            </a:r>
            <a:endParaRPr lang="en-US" altLang="ko-KR" dirty="0"/>
          </a:p>
          <a:p>
            <a:pPr lvl="1"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r>
              <a:rPr lang="ko-KR" altLang="en-US" dirty="0" err="1" smtClean="0"/>
              <a:t>오류찾기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오류 잘 읽어보기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대부분은 에러 종류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원인을 알려주고 가끔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해결책도 알려줌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오류 위치 확인하기</a:t>
            </a:r>
            <a:r>
              <a:rPr lang="en-US" altLang="ko-KR" dirty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코드가 복잡하면 오류가 길게 나오는데 코드 읽기와 마찬가지로 에러가 발생한 제일 상위에 위치한 코드</a:t>
            </a:r>
            <a:r>
              <a:rPr lang="en-US" altLang="ko-KR" dirty="0" smtClean="0"/>
              <a:t>(</a:t>
            </a:r>
            <a:r>
              <a:rPr lang="ko-KR" altLang="en-US" dirty="0" smtClean="0"/>
              <a:t>보통 메인 코드</a:t>
            </a:r>
            <a:r>
              <a:rPr lang="en-US" altLang="ko-KR" dirty="0" smtClean="0"/>
              <a:t>)</a:t>
            </a:r>
            <a:r>
              <a:rPr lang="ko-KR" altLang="en-US" dirty="0" smtClean="0"/>
              <a:t>부터 확인하면서 내부 코드</a:t>
            </a:r>
            <a:r>
              <a:rPr lang="en-US" altLang="ko-KR" dirty="0" smtClean="0"/>
              <a:t>(</a:t>
            </a:r>
            <a:r>
              <a:rPr lang="ko-KR" altLang="en-US" dirty="0" smtClean="0"/>
              <a:t>오류</a:t>
            </a:r>
            <a:r>
              <a:rPr lang="en-US" altLang="ko-KR" dirty="0" smtClean="0"/>
              <a:t>)</a:t>
            </a:r>
            <a:r>
              <a:rPr lang="ko-KR" altLang="en-US" dirty="0" smtClean="0"/>
              <a:t>로 진입하기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오류 그대로 복사해서 </a:t>
            </a:r>
            <a:r>
              <a:rPr lang="ko-KR" altLang="en-US" dirty="0" err="1" smtClean="0"/>
              <a:t>구글링하기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오류 이름과 이유를 </a:t>
            </a:r>
            <a:r>
              <a:rPr lang="ko-KR" altLang="en-US" dirty="0" err="1" smtClean="0"/>
              <a:t>구글링하면</a:t>
            </a:r>
            <a:r>
              <a:rPr lang="ko-KR" altLang="en-US" dirty="0" smtClean="0"/>
              <a:t> 대부분 </a:t>
            </a:r>
            <a:r>
              <a:rPr lang="ko-KR" altLang="en-US" dirty="0" err="1" smtClean="0"/>
              <a:t>해결가능하며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오류에 개인적인 값이 출력되는 경우 해당 부분은 제외하고 검색하기</a:t>
            </a:r>
            <a:endParaRPr lang="en-US" altLang="ko-KR" dirty="0" smtClean="0"/>
          </a:p>
          <a:p>
            <a:pPr lvl="1">
              <a:lnSpc>
                <a:spcPct val="100000"/>
              </a:lnSpc>
            </a:pPr>
            <a:endParaRPr lang="en-US" altLang="ko-KR" dirty="0" smtClean="0"/>
          </a:p>
          <a:p>
            <a:pPr lvl="1">
              <a:lnSpc>
                <a:spcPct val="100000"/>
              </a:lnSpc>
            </a:pPr>
            <a:r>
              <a:rPr lang="ko-KR" altLang="en-US" dirty="0" smtClean="0"/>
              <a:t>공식 문서 확인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대부분 공식 문서가 존재함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파이썬</a:t>
            </a:r>
            <a:r>
              <a:rPr lang="ko-KR" altLang="en-US" dirty="0" smtClean="0"/>
              <a:t> 및 라이브러리 등</a:t>
            </a:r>
            <a:r>
              <a:rPr lang="en-US" altLang="ko-KR" dirty="0" smtClean="0"/>
              <a:t>), </a:t>
            </a:r>
            <a:r>
              <a:rPr lang="ko-KR" altLang="en-US" dirty="0" smtClean="0"/>
              <a:t>에러가 나는 부분의 사용법 확인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71372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디버깅 및 오류 찾기</a:t>
            </a:r>
            <a:endParaRPr lang="ko-KR" altLang="en-US" dirty="0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디버깅을 편하게 하려면 </a:t>
            </a:r>
            <a:r>
              <a:rPr lang="en-US" altLang="ko-KR" dirty="0" smtClean="0"/>
              <a:t>IDE(</a:t>
            </a:r>
            <a:r>
              <a:rPr lang="ko-KR" altLang="en-US" dirty="0" err="1" smtClean="0"/>
              <a:t>파이참</a:t>
            </a:r>
            <a:r>
              <a:rPr lang="ko-KR" altLang="en-US" dirty="0" smtClean="0"/>
              <a:t> 등</a:t>
            </a:r>
            <a:r>
              <a:rPr lang="en-US" altLang="ko-KR" dirty="0" smtClean="0"/>
              <a:t>)</a:t>
            </a:r>
            <a:r>
              <a:rPr lang="ko-KR" altLang="en-US" dirty="0" smtClean="0"/>
              <a:t>가 필요함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12" y="1377954"/>
            <a:ext cx="4862792" cy="493203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102608" y="1493520"/>
            <a:ext cx="316992" cy="3169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969008" y="3974592"/>
            <a:ext cx="896112" cy="20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65632" y="2846832"/>
            <a:ext cx="256032" cy="20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37616" y="4377241"/>
            <a:ext cx="256032" cy="20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/>
          <p:cNvCxnSpPr>
            <a:stCxn id="6" idx="3"/>
          </p:cNvCxnSpPr>
          <p:nvPr/>
        </p:nvCxnSpPr>
        <p:spPr>
          <a:xfrm>
            <a:off x="4419600" y="1652016"/>
            <a:ext cx="192024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357466" y="1467350"/>
            <a:ext cx="2933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디버깅 버튼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보통 </a:t>
            </a:r>
            <a:r>
              <a:rPr lang="ko-KR" altLang="en-US" dirty="0" err="1" smtClean="0"/>
              <a:t>벌레모양임</a:t>
            </a:r>
            <a:endParaRPr lang="ko-KR" altLang="en-US" dirty="0"/>
          </a:p>
        </p:txBody>
      </p:sp>
      <p:cxnSp>
        <p:nvCxnSpPr>
          <p:cNvPr id="13" name="직선 화살표 연결선 12"/>
          <p:cNvCxnSpPr>
            <a:stCxn id="8" idx="3"/>
            <a:endCxn id="14" idx="1"/>
          </p:cNvCxnSpPr>
          <p:nvPr/>
        </p:nvCxnSpPr>
        <p:spPr>
          <a:xfrm>
            <a:off x="1121664" y="2947416"/>
            <a:ext cx="4719906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41570" y="2762750"/>
            <a:ext cx="6047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브레이크포인트</a:t>
            </a:r>
            <a:r>
              <a:rPr lang="en-US" altLang="ko-KR" dirty="0" smtClean="0"/>
              <a:t>, </a:t>
            </a:r>
            <a:r>
              <a:rPr lang="ko-KR" altLang="en-US" dirty="0"/>
              <a:t>저 위치에 도달하면 </a:t>
            </a:r>
            <a:r>
              <a:rPr lang="ko-KR" altLang="en-US" dirty="0" smtClean="0"/>
              <a:t>멈춤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코드 라인 옆 클릭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stCxn id="7" idx="3"/>
            <a:endCxn id="17" idx="1"/>
          </p:cNvCxnSpPr>
          <p:nvPr/>
        </p:nvCxnSpPr>
        <p:spPr>
          <a:xfrm>
            <a:off x="2865120" y="4075176"/>
            <a:ext cx="2735288" cy="914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600408" y="3345657"/>
            <a:ext cx="65391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왼쪽부터 순서대로</a:t>
            </a:r>
            <a:endParaRPr lang="en-US" altLang="ko-KR" dirty="0" smtClean="0"/>
          </a:p>
          <a:p>
            <a:r>
              <a:rPr lang="en-US" altLang="ko-KR" dirty="0" smtClean="0"/>
              <a:t>1. </a:t>
            </a:r>
            <a:r>
              <a:rPr lang="ko-KR" altLang="en-US" dirty="0" smtClean="0"/>
              <a:t>현재 위치에서 무조건 바로 밑에 줄로 이동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실행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2. </a:t>
            </a:r>
            <a:r>
              <a:rPr lang="ko-KR" altLang="en-US" dirty="0" err="1" smtClean="0"/>
              <a:t>진입가능한</a:t>
            </a:r>
            <a:r>
              <a:rPr lang="ko-KR" altLang="en-US" dirty="0" smtClean="0"/>
              <a:t> 함수가 있으면 진입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ko-KR" altLang="en-US" dirty="0" err="1"/>
              <a:t>진입가능한</a:t>
            </a:r>
            <a:r>
              <a:rPr lang="ko-KR" altLang="en-US" dirty="0"/>
              <a:t> </a:t>
            </a:r>
            <a:r>
              <a:rPr lang="ko-KR" altLang="en-US" dirty="0" smtClean="0"/>
              <a:t>내 함수</a:t>
            </a:r>
            <a:r>
              <a:rPr lang="en-US" altLang="ko-KR" dirty="0" smtClean="0"/>
              <a:t>(</a:t>
            </a:r>
            <a:r>
              <a:rPr lang="ko-KR" altLang="en-US" dirty="0" smtClean="0"/>
              <a:t>외부 라이브러리는 그냥 실행</a:t>
            </a:r>
            <a:r>
              <a:rPr lang="en-US" altLang="ko-KR" dirty="0" smtClean="0"/>
              <a:t>)</a:t>
            </a:r>
            <a:r>
              <a:rPr lang="ko-KR" altLang="en-US" dirty="0" smtClean="0"/>
              <a:t>가 있으면 진입</a:t>
            </a:r>
            <a:endParaRPr lang="en-US" altLang="ko-KR" dirty="0"/>
          </a:p>
          <a:p>
            <a:r>
              <a:rPr lang="en-US" altLang="ko-KR" dirty="0" smtClean="0"/>
              <a:t>4. </a:t>
            </a:r>
            <a:r>
              <a:rPr lang="ko-KR" altLang="en-US" dirty="0" smtClean="0"/>
              <a:t>내부로 진입한 경우 남은 </a:t>
            </a:r>
            <a:r>
              <a:rPr lang="ko-KR" altLang="en-US" dirty="0" err="1" smtClean="0"/>
              <a:t>내부코드를</a:t>
            </a:r>
            <a:r>
              <a:rPr lang="ko-KR" altLang="en-US" dirty="0" smtClean="0"/>
              <a:t> 다 실행하고 밖으로 빠져나옴</a:t>
            </a:r>
            <a:endParaRPr lang="ko-KR" altLang="en-US" dirty="0"/>
          </a:p>
        </p:txBody>
      </p:sp>
      <p:cxnSp>
        <p:nvCxnSpPr>
          <p:cNvPr id="28" name="직선 화살표 연결선 27"/>
          <p:cNvCxnSpPr>
            <a:stCxn id="9" idx="3"/>
            <a:endCxn id="32" idx="1"/>
          </p:cNvCxnSpPr>
          <p:nvPr/>
        </p:nvCxnSpPr>
        <p:spPr>
          <a:xfrm>
            <a:off x="993648" y="4477825"/>
            <a:ext cx="4714340" cy="74340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707988" y="5036560"/>
            <a:ext cx="6021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다음 브레이크포인트에 </a:t>
            </a:r>
            <a:r>
              <a:rPr lang="ko-KR" altLang="en-US" dirty="0" err="1" smtClean="0"/>
              <a:t>도달할때까지</a:t>
            </a:r>
            <a:r>
              <a:rPr lang="ko-KR" altLang="en-US" dirty="0" smtClean="0"/>
              <a:t> 실행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2261616" y="4184905"/>
            <a:ext cx="2682240" cy="7203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5762853" y="5585279"/>
            <a:ext cx="6021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변수 정보</a:t>
            </a:r>
            <a:r>
              <a:rPr lang="en-US" altLang="ko-KR" dirty="0" smtClean="0"/>
              <a:t>(</a:t>
            </a:r>
            <a:r>
              <a:rPr lang="ko-KR" altLang="en-US" dirty="0" smtClean="0"/>
              <a:t>값</a:t>
            </a:r>
            <a:r>
              <a:rPr lang="en-US" altLang="ko-KR" dirty="0" smtClean="0"/>
              <a:t>)</a:t>
            </a:r>
            <a:r>
              <a:rPr lang="ko-KR" altLang="en-US" dirty="0" smtClean="0"/>
              <a:t> 확인 가능</a:t>
            </a:r>
            <a:endParaRPr lang="ko-KR" altLang="en-US" dirty="0"/>
          </a:p>
        </p:txBody>
      </p:sp>
      <p:cxnSp>
        <p:nvCxnSpPr>
          <p:cNvPr id="38" name="꺾인 연결선 37"/>
          <p:cNvCxnSpPr>
            <a:stCxn id="35" idx="2"/>
            <a:endCxn id="36" idx="1"/>
          </p:cNvCxnSpPr>
          <p:nvPr/>
        </p:nvCxnSpPr>
        <p:spPr>
          <a:xfrm rot="16200000" flipH="1">
            <a:off x="4250461" y="4257553"/>
            <a:ext cx="864666" cy="2160117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297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프로그래밍이란</a:t>
            </a:r>
            <a:r>
              <a:rPr lang="en-US" altLang="ko-KR" dirty="0" smtClean="0"/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err="1" smtClean="0"/>
              <a:t>파이썬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err="1" smtClean="0"/>
              <a:t>자료형</a:t>
            </a:r>
            <a:endParaRPr lang="en-US" altLang="ko-KR" dirty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err="1" smtClean="0"/>
              <a:t>조건문과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반복문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라이브러리와 프레임워크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변수의 범위</a:t>
            </a:r>
            <a:r>
              <a:rPr lang="en-US" altLang="ko-KR" dirty="0" smtClean="0"/>
              <a:t>(scope)</a:t>
            </a:r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함수와 클래스</a:t>
            </a:r>
            <a:endParaRPr lang="en-US" altLang="ko-KR" dirty="0" smtClean="0"/>
          </a:p>
          <a:p>
            <a:pPr marL="914400" lvl="1" indent="-457200">
              <a:buFont typeface="+mj-lt"/>
              <a:buAutoNum type="arabicPeriod"/>
            </a:pPr>
            <a:r>
              <a:rPr lang="ko-KR" altLang="en-US" dirty="0" smtClean="0"/>
              <a:t>프로그래밍 </a:t>
            </a:r>
            <a:r>
              <a:rPr lang="ko-KR" altLang="en-US" dirty="0" err="1" smtClean="0"/>
              <a:t>꿀팁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99082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922" y="1325880"/>
            <a:ext cx="5228848" cy="529742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기초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디버깅 및 오류 찾기</a:t>
            </a:r>
            <a:endParaRPr lang="ko-KR" altLang="en-US" dirty="0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334963" y="908050"/>
            <a:ext cx="11522074" cy="5761038"/>
          </a:xfrm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 smtClean="0"/>
              <a:t>디버깅을 편하게 하려면 </a:t>
            </a:r>
            <a:r>
              <a:rPr lang="en-US" altLang="ko-KR" dirty="0" smtClean="0"/>
              <a:t>IDE(</a:t>
            </a:r>
            <a:r>
              <a:rPr lang="ko-KR" altLang="en-US" dirty="0" err="1" smtClean="0"/>
              <a:t>파이참</a:t>
            </a:r>
            <a:r>
              <a:rPr lang="ko-KR" altLang="en-US" dirty="0" smtClean="0"/>
              <a:t> 등</a:t>
            </a:r>
            <a:r>
              <a:rPr lang="en-US" altLang="ko-KR" dirty="0" smtClean="0"/>
              <a:t>)</a:t>
            </a:r>
            <a:r>
              <a:rPr lang="ko-KR" altLang="en-US" dirty="0" smtClean="0"/>
              <a:t>가 필요함</a:t>
            </a:r>
            <a:endParaRPr lang="en-US" altLang="ko-KR" dirty="0" smtClean="0"/>
          </a:p>
          <a:p>
            <a:pPr>
              <a:lnSpc>
                <a:spcPct val="100000"/>
              </a:lnSpc>
            </a:pPr>
            <a:endParaRPr lang="en-US" altLang="ko-KR" dirty="0" smtClean="0"/>
          </a:p>
        </p:txBody>
      </p:sp>
      <p:sp>
        <p:nvSpPr>
          <p:cNvPr id="9" name="직사각형 8"/>
          <p:cNvSpPr/>
          <p:nvPr/>
        </p:nvSpPr>
        <p:spPr>
          <a:xfrm>
            <a:off x="1292094" y="4125625"/>
            <a:ext cx="312970" cy="201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892963" y="4908383"/>
            <a:ext cx="6021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코드</a:t>
            </a:r>
            <a:r>
              <a:rPr lang="en-US" altLang="ko-KR" dirty="0" smtClean="0"/>
              <a:t>(</a:t>
            </a:r>
            <a:r>
              <a:rPr lang="ko-KR" altLang="en-US" dirty="0" smtClean="0"/>
              <a:t>명령어</a:t>
            </a:r>
            <a:r>
              <a:rPr lang="en-US" altLang="ko-KR" dirty="0" smtClean="0"/>
              <a:t>)</a:t>
            </a:r>
            <a:r>
              <a:rPr lang="ko-KR" altLang="en-US" dirty="0" smtClean="0"/>
              <a:t> 실행 가능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현재 멈춘 위치에서 접근 가능한 변수들 활용도 가능하며</a:t>
            </a:r>
            <a:r>
              <a:rPr lang="en-US" altLang="ko-KR" dirty="0" smtClean="0"/>
              <a:t>,</a:t>
            </a:r>
            <a:br>
              <a:rPr lang="en-US" altLang="ko-KR" dirty="0" smtClean="0"/>
            </a:br>
            <a:r>
              <a:rPr lang="ko-KR" altLang="en-US" dirty="0" smtClean="0"/>
              <a:t>함수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조건문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반복문</a:t>
            </a:r>
            <a:r>
              <a:rPr lang="ko-KR" altLang="en-US" dirty="0" smtClean="0"/>
              <a:t> 등 모든 명령어 사용 가능함</a:t>
            </a:r>
            <a:endParaRPr lang="ko-KR" alt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5994501" y="4226209"/>
            <a:ext cx="6021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변수 정보</a:t>
            </a:r>
            <a:r>
              <a:rPr lang="en-US" altLang="ko-KR" dirty="0" smtClean="0"/>
              <a:t>(</a:t>
            </a:r>
            <a:r>
              <a:rPr lang="ko-KR" altLang="en-US" dirty="0" smtClean="0"/>
              <a:t>값</a:t>
            </a:r>
            <a:r>
              <a:rPr lang="en-US" altLang="ko-KR" dirty="0" smtClean="0"/>
              <a:t>)</a:t>
            </a:r>
            <a:r>
              <a:rPr lang="ko-KR" altLang="en-US" dirty="0" smtClean="0"/>
              <a:t> 확인 가능</a:t>
            </a:r>
            <a:endParaRPr lang="ko-KR" altLang="en-US" dirty="0"/>
          </a:p>
        </p:txBody>
      </p:sp>
      <p:cxnSp>
        <p:nvCxnSpPr>
          <p:cNvPr id="38" name="꺾인 연결선 37"/>
          <p:cNvCxnSpPr>
            <a:stCxn id="9" idx="3"/>
            <a:endCxn id="36" idx="1"/>
          </p:cNvCxnSpPr>
          <p:nvPr/>
        </p:nvCxnSpPr>
        <p:spPr>
          <a:xfrm>
            <a:off x="1605064" y="4226209"/>
            <a:ext cx="4389437" cy="184666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940362" y="5405892"/>
            <a:ext cx="906725" cy="6413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꺾인 연결선 24"/>
          <p:cNvCxnSpPr>
            <a:stCxn id="24" idx="3"/>
            <a:endCxn id="32" idx="1"/>
          </p:cNvCxnSpPr>
          <p:nvPr/>
        </p:nvCxnSpPr>
        <p:spPr>
          <a:xfrm flipV="1">
            <a:off x="1847087" y="5370048"/>
            <a:ext cx="4045876" cy="356514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310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4963" y="728663"/>
            <a:ext cx="11522074" cy="558006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ko-KR" altLang="en-US" sz="6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ko-KR" altLang="en-US" sz="6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7031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프로그래밍이란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ko-KR" altLang="en-US" dirty="0" smtClean="0"/>
              <a:t>프로그래밍이란</a:t>
            </a:r>
            <a:r>
              <a:rPr lang="en-US" altLang="ko-KR" dirty="0" smtClean="0"/>
              <a:t>?</a:t>
            </a:r>
          </a:p>
          <a:p>
            <a:pPr marL="457200" indent="-457200">
              <a:buAutoNum type="arabicPeriod"/>
            </a:pPr>
            <a:r>
              <a:rPr lang="ko-KR" altLang="en-US" dirty="0" smtClean="0"/>
              <a:t>프로그래밍 언어</a:t>
            </a: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smtClean="0"/>
              <a:t>프로그래밍 </a:t>
            </a:r>
            <a:r>
              <a:rPr lang="ko-KR" altLang="en-US" dirty="0" err="1" smtClean="0"/>
              <a:t>잘하는법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640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프로그래밍이란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프로그래밍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사람이 컴퓨터에게 </a:t>
            </a:r>
            <a:r>
              <a:rPr lang="ko-KR" altLang="en-US" dirty="0" smtClean="0">
                <a:solidFill>
                  <a:srgbClr val="FF0000"/>
                </a:solidFill>
              </a:rPr>
              <a:t>명령</a:t>
            </a:r>
            <a:r>
              <a:rPr lang="ko-KR" altLang="en-US" dirty="0" smtClean="0"/>
              <a:t>하는 것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30313" y="4958656"/>
            <a:ext cx="26997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 smtClean="0"/>
              <a:t>컴퓨터 </a:t>
            </a:r>
            <a:r>
              <a:rPr lang="en-US" altLang="ko-KR" sz="2000" b="1" dirty="0"/>
              <a:t>:</a:t>
            </a:r>
            <a:r>
              <a:rPr lang="en-US" altLang="ko-KR" sz="2000" b="1" dirty="0" smtClean="0"/>
              <a:t> 0</a:t>
            </a:r>
            <a:r>
              <a:rPr lang="ko-KR" altLang="en-US" sz="2000" b="1" dirty="0" smtClean="0"/>
              <a:t>과 </a:t>
            </a:r>
            <a:r>
              <a:rPr lang="en-US" altLang="ko-KR" sz="2000" b="1" dirty="0" smtClean="0"/>
              <a:t>1</a:t>
            </a:r>
            <a:r>
              <a:rPr lang="ko-KR" altLang="en-US" sz="2000" b="1" dirty="0" smtClean="0"/>
              <a:t>로 구성됨</a:t>
            </a:r>
            <a:endParaRPr lang="en-US" altLang="ko-KR" sz="2000" b="1" dirty="0" smtClean="0"/>
          </a:p>
          <a:p>
            <a:pPr algn="ctr"/>
            <a:r>
              <a:rPr lang="ko-KR" altLang="en-US" sz="2000" b="1" dirty="0" smtClean="0"/>
              <a:t>디지털</a:t>
            </a:r>
            <a:endParaRPr lang="ko-KR" altLang="en-US" sz="2000" b="1" dirty="0"/>
          </a:p>
        </p:txBody>
      </p:sp>
      <p:sp>
        <p:nvSpPr>
          <p:cNvPr id="6" name="왼쪽/오른쪽 화살표 5"/>
          <p:cNvSpPr/>
          <p:nvPr/>
        </p:nvSpPr>
        <p:spPr>
          <a:xfrm>
            <a:off x="4974336" y="2779776"/>
            <a:ext cx="2243328" cy="1298448"/>
          </a:xfrm>
          <a:prstGeom prst="leftRightArrow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smtClean="0">
                <a:solidFill>
                  <a:schemeClr val="tx1"/>
                </a:solidFill>
              </a:rPr>
              <a:t>소통</a:t>
            </a:r>
            <a:endParaRPr lang="ko-KR" altLang="en-US" sz="2400" b="1">
              <a:solidFill>
                <a:schemeClr val="tx1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444436" y="2231136"/>
            <a:ext cx="2871532" cy="164592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0001011</a:t>
            </a:r>
          </a:p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…</a:t>
            </a:r>
          </a:p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1101001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사다리꼴 7"/>
          <p:cNvSpPr/>
          <p:nvPr/>
        </p:nvSpPr>
        <p:spPr>
          <a:xfrm>
            <a:off x="1444436" y="3970215"/>
            <a:ext cx="2871532" cy="676656"/>
          </a:xfrm>
          <a:prstGeom prst="trapezoid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웃는 얼굴 8"/>
          <p:cNvSpPr/>
          <p:nvPr/>
        </p:nvSpPr>
        <p:spPr>
          <a:xfrm>
            <a:off x="8155002" y="2216737"/>
            <a:ext cx="1177870" cy="1177870"/>
          </a:xfrm>
          <a:prstGeom prst="smileyFac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/>
              </a:solidFill>
            </a:endParaRPr>
          </a:p>
        </p:txBody>
      </p:sp>
      <p:sp>
        <p:nvSpPr>
          <p:cNvPr id="11" name="사다리꼴 10"/>
          <p:cNvSpPr/>
          <p:nvPr/>
        </p:nvSpPr>
        <p:spPr>
          <a:xfrm>
            <a:off x="7876032" y="3565271"/>
            <a:ext cx="1735810" cy="1081600"/>
          </a:xfrm>
          <a:prstGeom prst="trapezoid">
            <a:avLst/>
          </a:prstGeom>
          <a:solidFill>
            <a:schemeClr val="bg2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65808" y="4958656"/>
            <a:ext cx="29562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 smtClean="0"/>
              <a:t>사람 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언어</a:t>
            </a:r>
            <a:r>
              <a:rPr lang="en-US" altLang="ko-KR" sz="2000" b="1" dirty="0" smtClean="0"/>
              <a:t>(</a:t>
            </a:r>
            <a:r>
              <a:rPr lang="ko-KR" altLang="en-US" sz="2000" b="1" dirty="0" smtClean="0"/>
              <a:t>문자</a:t>
            </a:r>
            <a:r>
              <a:rPr lang="en-US" altLang="ko-KR" sz="2000" b="1" dirty="0" smtClean="0"/>
              <a:t>)</a:t>
            </a:r>
            <a:r>
              <a:rPr lang="ko-KR" altLang="en-US" sz="2000" b="1" dirty="0" smtClean="0"/>
              <a:t>를 사용함</a:t>
            </a: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ko-KR" altLang="en-US" sz="2000" b="1" dirty="0" smtClean="0"/>
              <a:t>아날로그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24073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프로그래밍 언어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프로그래밍 언어</a:t>
            </a:r>
            <a:r>
              <a:rPr lang="en-US" altLang="ko-KR" dirty="0" smtClean="0"/>
              <a:t>: </a:t>
            </a:r>
            <a:r>
              <a:rPr lang="ko-KR" altLang="en-US" dirty="0" smtClean="0"/>
              <a:t>사람과 컴퓨터 사이의 언어</a:t>
            </a:r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1992151" y="2795302"/>
            <a:ext cx="8180832" cy="1298448"/>
            <a:chOff x="859536" y="2542032"/>
            <a:chExt cx="10472928" cy="1298448"/>
          </a:xfrm>
        </p:grpSpPr>
        <p:sp>
          <p:nvSpPr>
            <p:cNvPr id="6" name="왼쪽/오른쪽 화살표 5"/>
            <p:cNvSpPr/>
            <p:nvPr/>
          </p:nvSpPr>
          <p:spPr>
            <a:xfrm>
              <a:off x="859536" y="2542032"/>
              <a:ext cx="10472928" cy="1298448"/>
            </a:xfrm>
            <a:prstGeom prst="leftRightArrow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err="1" smtClean="0">
                  <a:solidFill>
                    <a:schemeClr val="tx1"/>
                  </a:solidFill>
                </a:rPr>
                <a:t>언어레벨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09472" y="2960423"/>
              <a:ext cx="14614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 smtClean="0"/>
                <a:t>Low level</a:t>
              </a:r>
              <a:endParaRPr lang="ko-KR" altLang="en-US" sz="24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975665" y="2960423"/>
              <a:ext cx="21070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 smtClean="0"/>
                <a:t>High level</a:t>
              </a:r>
              <a:endParaRPr lang="ko-KR" altLang="en-US" sz="2400" b="1" dirty="0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34963" y="2852909"/>
            <a:ext cx="1182941" cy="1183232"/>
            <a:chOff x="1444436" y="2231136"/>
            <a:chExt cx="2871532" cy="2415735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1444436" y="2231136"/>
              <a:ext cx="2871532" cy="1645920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b="1" dirty="0" smtClean="0">
                  <a:solidFill>
                    <a:schemeClr val="tx1"/>
                  </a:solidFill>
                </a:rPr>
                <a:t>0001011</a:t>
              </a:r>
            </a:p>
            <a:p>
              <a:pPr algn="ctr"/>
              <a:r>
                <a:rPr lang="en-US" altLang="ko-KR" sz="1200" b="1" dirty="0" smtClean="0">
                  <a:solidFill>
                    <a:schemeClr val="tx1"/>
                  </a:solidFill>
                </a:rPr>
                <a:t>…</a:t>
              </a:r>
            </a:p>
            <a:p>
              <a:pPr algn="ctr"/>
              <a:r>
                <a:rPr lang="en-US" altLang="ko-KR" sz="1200" b="1" dirty="0" smtClean="0">
                  <a:solidFill>
                    <a:schemeClr val="tx1"/>
                  </a:solidFill>
                </a:rPr>
                <a:t>1101001</a:t>
              </a:r>
              <a:endParaRPr lang="ko-KR" altLang="en-US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사다리꼴 14"/>
            <p:cNvSpPr/>
            <p:nvPr/>
          </p:nvSpPr>
          <p:spPr>
            <a:xfrm>
              <a:off x="1444436" y="3970215"/>
              <a:ext cx="2871532" cy="676656"/>
            </a:xfrm>
            <a:prstGeom prst="trapezoid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0647230" y="2654008"/>
            <a:ext cx="1129310" cy="1581034"/>
            <a:chOff x="7876032" y="2216737"/>
            <a:chExt cx="1735810" cy="2430134"/>
          </a:xfrm>
        </p:grpSpPr>
        <p:sp>
          <p:nvSpPr>
            <p:cNvPr id="17" name="웃는 얼굴 16"/>
            <p:cNvSpPr/>
            <p:nvPr/>
          </p:nvSpPr>
          <p:spPr>
            <a:xfrm>
              <a:off x="8155002" y="2216737"/>
              <a:ext cx="1177870" cy="1177870"/>
            </a:xfrm>
            <a:prstGeom prst="smileyFac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schemeClr val="tx1"/>
                </a:solidFill>
              </a:endParaRPr>
            </a:p>
          </p:txBody>
        </p:sp>
        <p:sp>
          <p:nvSpPr>
            <p:cNvPr id="18" name="사다리꼴 17"/>
            <p:cNvSpPr/>
            <p:nvPr/>
          </p:nvSpPr>
          <p:spPr>
            <a:xfrm>
              <a:off x="7876032" y="3565271"/>
              <a:ext cx="1735810" cy="1081600"/>
            </a:xfrm>
            <a:prstGeom prst="trapezoid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669755" y="2284676"/>
            <a:ext cx="1887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/>
              <a:t>컴퓨터와 가까움</a:t>
            </a:r>
            <a:endParaRPr lang="ko-KR" altLang="en-US" sz="20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8716731" y="2284676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/>
              <a:t>사람과 가까움</a:t>
            </a:r>
            <a:endParaRPr lang="ko-KR" altLang="en-US" sz="2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5644557" y="4252561"/>
            <a:ext cx="346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/>
              <a:t>C</a:t>
            </a:r>
            <a:endParaRPr lang="ko-KR" altLang="en-US" sz="20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3824570" y="4252561"/>
            <a:ext cx="1354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/>
              <a:t>어셈블리어</a:t>
            </a:r>
            <a:endParaRPr lang="ko-KR" altLang="en-US" sz="20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6461602" y="4252561"/>
            <a:ext cx="6998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/>
              <a:t>Java</a:t>
            </a:r>
            <a:endParaRPr lang="ko-KR" altLang="en-US" sz="20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7635721" y="4252561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/>
              <a:t>Python</a:t>
            </a:r>
            <a:endParaRPr lang="ko-KR" altLang="en-US" sz="2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2331419" y="4252561"/>
            <a:ext cx="886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/>
              <a:t>기계어</a:t>
            </a:r>
            <a:endParaRPr lang="ko-KR" alt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8899040" y="4252561"/>
            <a:ext cx="1216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*</a:t>
            </a:r>
            <a:r>
              <a:rPr lang="en-US" altLang="ko-KR" sz="2000" b="1" dirty="0" err="1" smtClean="0"/>
              <a:t>NoCode</a:t>
            </a:r>
            <a:endParaRPr lang="ko-KR" altLang="en-US" sz="20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7711607" y="954582"/>
            <a:ext cx="4145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*</a:t>
            </a:r>
            <a:r>
              <a:rPr lang="en-US" altLang="ko-KR" b="1" dirty="0" err="1" smtClean="0"/>
              <a:t>NoCode</a:t>
            </a:r>
            <a:r>
              <a:rPr lang="en-US" altLang="ko-KR" b="1" dirty="0" smtClean="0"/>
              <a:t> : </a:t>
            </a:r>
            <a:r>
              <a:rPr lang="ko-KR" altLang="en-US" b="1" dirty="0" smtClean="0"/>
              <a:t>코딩없이 프로그래밍을 하겠다</a:t>
            </a:r>
            <a:endParaRPr lang="ko-KR" altLang="en-US" b="1" dirty="0"/>
          </a:p>
        </p:txBody>
      </p:sp>
      <p:sp>
        <p:nvSpPr>
          <p:cNvPr id="29" name="직사각형 28"/>
          <p:cNvSpPr/>
          <p:nvPr/>
        </p:nvSpPr>
        <p:spPr>
          <a:xfrm>
            <a:off x="7485888" y="4188180"/>
            <a:ext cx="2687095" cy="53284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6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프로그래밍 </a:t>
            </a:r>
            <a:r>
              <a:rPr lang="ko-KR" altLang="en-US" dirty="0" err="1" smtClean="0"/>
              <a:t>잘하는법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0" name="내용 개체 틀 2"/>
          <p:cNvSpPr txBox="1">
            <a:spLocks/>
          </p:cNvSpPr>
          <p:nvPr/>
        </p:nvSpPr>
        <p:spPr>
          <a:xfrm>
            <a:off x="334646" y="908051"/>
            <a:ext cx="11522393" cy="540067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프로그래밍 언어도 언어다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영어 배우는 순서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알파벳 배우기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단어 외우기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문법 배우기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반복 학습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프로그래밍 특징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컴퓨터에게 하는 </a:t>
            </a:r>
            <a:r>
              <a:rPr lang="ko-KR" altLang="en-US" dirty="0" err="1" smtClean="0">
                <a:solidFill>
                  <a:srgbClr val="FF0000"/>
                </a:solidFill>
              </a:rPr>
              <a:t>단방향</a:t>
            </a:r>
            <a:r>
              <a:rPr lang="ko-KR" altLang="en-US" dirty="0" smtClean="0">
                <a:solidFill>
                  <a:srgbClr val="FF0000"/>
                </a:solidFill>
              </a:rPr>
              <a:t> </a:t>
            </a:r>
            <a:r>
              <a:rPr lang="ko-KR" altLang="en-US" dirty="0" err="1" smtClean="0">
                <a:solidFill>
                  <a:srgbClr val="FF0000"/>
                </a:solidFill>
              </a:rPr>
              <a:t>명령</a:t>
            </a:r>
            <a:r>
              <a:rPr lang="ko-KR" altLang="en-US" dirty="0" err="1" smtClean="0"/>
              <a:t>임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실시간이 소통이 필요하지 않음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서포터</a:t>
            </a:r>
            <a:r>
              <a:rPr lang="en-US" altLang="ko-KR" dirty="0" smtClean="0"/>
              <a:t>(</a:t>
            </a:r>
            <a:r>
              <a:rPr lang="ko-KR" altLang="en-US" dirty="0" smtClean="0">
                <a:solidFill>
                  <a:srgbClr val="FF0000"/>
                </a:solidFill>
              </a:rPr>
              <a:t>구글</a:t>
            </a:r>
            <a:r>
              <a:rPr lang="en-US" altLang="ko-KR" dirty="0" smtClean="0"/>
              <a:t>)</a:t>
            </a:r>
            <a:r>
              <a:rPr lang="ko-KR" altLang="en-US" dirty="0" smtClean="0"/>
              <a:t>가 있음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오른쪽 화살표 3"/>
          <p:cNvSpPr/>
          <p:nvPr/>
        </p:nvSpPr>
        <p:spPr>
          <a:xfrm>
            <a:off x="3423315" y="2323784"/>
            <a:ext cx="1128274" cy="1063494"/>
          </a:xfrm>
          <a:prstGeom prst="rightArrow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/>
          </a:p>
        </p:txBody>
      </p:sp>
      <p:sp>
        <p:nvSpPr>
          <p:cNvPr id="31" name="내용 개체 틀 2"/>
          <p:cNvSpPr txBox="1">
            <a:spLocks/>
          </p:cNvSpPr>
          <p:nvPr/>
        </p:nvSpPr>
        <p:spPr>
          <a:xfrm>
            <a:off x="334963" y="1419479"/>
            <a:ext cx="3216368" cy="3609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50000"/>
              </a:lnSpc>
            </a:pPr>
            <a:endParaRPr lang="en-US" altLang="ko-KR" dirty="0"/>
          </a:p>
          <a:p>
            <a:pPr lvl="1">
              <a:lnSpc>
                <a:spcPct val="150000"/>
              </a:lnSpc>
            </a:pPr>
            <a:endParaRPr lang="en-US" altLang="ko-KR" dirty="0" smtClean="0"/>
          </a:p>
        </p:txBody>
      </p:sp>
      <p:sp>
        <p:nvSpPr>
          <p:cNvPr id="32" name="내용 개체 틀 2"/>
          <p:cNvSpPr txBox="1">
            <a:spLocks/>
          </p:cNvSpPr>
          <p:nvPr/>
        </p:nvSpPr>
        <p:spPr>
          <a:xfrm>
            <a:off x="4926454" y="1169543"/>
            <a:ext cx="4674682" cy="2872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dirty="0" smtClean="0"/>
              <a:t>프로그래밍 배우는 순서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기호 배우기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명령어 외우기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문법 배우기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solidFill>
                  <a:srgbClr val="FF0000"/>
                </a:solidFill>
              </a:rPr>
              <a:t>반복 학습</a:t>
            </a:r>
            <a:endParaRPr lang="en-US" altLang="ko-KR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38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파이썬</a:t>
            </a:r>
            <a:r>
              <a:rPr lang="en-US" altLang="ko-KR" dirty="0" smtClean="0"/>
              <a:t>(Python)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ko-KR" altLang="en-US" dirty="0" err="1" smtClean="0"/>
              <a:t>파이썬</a:t>
            </a:r>
            <a:r>
              <a:rPr lang="en-US" altLang="ko-KR" dirty="0" smtClean="0"/>
              <a:t>(Python)</a:t>
            </a:r>
          </a:p>
          <a:p>
            <a:pPr marL="457200" indent="-457200">
              <a:buAutoNum type="arabicPeriod"/>
            </a:pPr>
            <a:r>
              <a:rPr lang="ko-KR" altLang="en-US" dirty="0" err="1" smtClean="0"/>
              <a:t>파이썬</a:t>
            </a:r>
            <a:r>
              <a:rPr lang="ko-KR" altLang="en-US" dirty="0" smtClean="0"/>
              <a:t> 설치하기</a:t>
            </a:r>
            <a:r>
              <a:rPr lang="en-US" altLang="ko-KR" dirty="0" smtClean="0"/>
              <a:t>(</a:t>
            </a:r>
            <a:r>
              <a:rPr lang="ko-KR" altLang="en-US" dirty="0" smtClean="0"/>
              <a:t>환경설정</a:t>
            </a:r>
            <a:r>
              <a:rPr lang="en-US" altLang="ko-KR" dirty="0" smtClean="0"/>
              <a:t>)</a:t>
            </a:r>
          </a:p>
          <a:p>
            <a:pPr marL="457200" indent="-457200">
              <a:buAutoNum type="arabicPeriod"/>
            </a:pPr>
            <a:r>
              <a:rPr lang="ko-KR" altLang="en-US" dirty="0" err="1" smtClean="0"/>
              <a:t>파이참</a:t>
            </a:r>
            <a:r>
              <a:rPr lang="ko-KR" altLang="en-US" dirty="0" smtClean="0"/>
              <a:t> 설치하기</a:t>
            </a:r>
            <a:r>
              <a:rPr lang="en-US" altLang="ko-KR" dirty="0"/>
              <a:t> (</a:t>
            </a:r>
            <a:r>
              <a:rPr lang="ko-KR" altLang="en-US" dirty="0"/>
              <a:t>환경설정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43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2129</TotalTime>
  <Words>1602</Words>
  <Application>Microsoft Office PowerPoint</Application>
  <PresentationFormat>와이드스크린</PresentationFormat>
  <Paragraphs>315</Paragraphs>
  <Slides>41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9" baseType="lpstr">
      <vt:lpstr>Wingdings</vt:lpstr>
      <vt:lpstr>Calibri</vt:lpstr>
      <vt:lpstr>나눔스퀘어 Bold</vt:lpstr>
      <vt:lpstr>맑은 고딕</vt:lpstr>
      <vt:lpstr>나눔스퀘어 ExtraBold</vt:lpstr>
      <vt:lpstr>나눔스퀘어</vt:lpstr>
      <vt:lpstr>Arial</vt:lpstr>
      <vt:lpstr>Office 테마</vt:lpstr>
      <vt:lpstr>파이썬 기초</vt:lpstr>
      <vt:lpstr>소개</vt:lpstr>
      <vt:lpstr>목표</vt:lpstr>
      <vt:lpstr>목차</vt:lpstr>
      <vt:lpstr>1. 프로그래밍이란?</vt:lpstr>
      <vt:lpstr>프로그래밍이란?</vt:lpstr>
      <vt:lpstr>프로그래밍 언어</vt:lpstr>
      <vt:lpstr>프로그래밍 잘하는법 </vt:lpstr>
      <vt:lpstr>2. 파이썬(Python)</vt:lpstr>
      <vt:lpstr>파이썬(Python)</vt:lpstr>
      <vt:lpstr>파이썬 설치하기(환경설정)</vt:lpstr>
      <vt:lpstr>파이참 설치하기(환경설정)</vt:lpstr>
      <vt:lpstr>코랩 사용하기</vt:lpstr>
      <vt:lpstr>3. 자료형</vt:lpstr>
      <vt:lpstr>파이썬 기초 - 자료형</vt:lpstr>
      <vt:lpstr>파이썬 기초 - 자료형</vt:lpstr>
      <vt:lpstr>파이썬 기초 – 자료형 실습</vt:lpstr>
      <vt:lpstr>파이썬 기초 – 자료형 실습</vt:lpstr>
      <vt:lpstr>4. 조건문과 반복문</vt:lpstr>
      <vt:lpstr>파이썬 기초 – 조건문</vt:lpstr>
      <vt:lpstr>파이썬 기초 – 조건문 실습</vt:lpstr>
      <vt:lpstr>파이썬 기초 – 반복문</vt:lpstr>
      <vt:lpstr>파이썬 기초 – 반복문 실습</vt:lpstr>
      <vt:lpstr>5. 라이브러리와 프레임워크</vt:lpstr>
      <vt:lpstr>파이썬 기초 – 라이브러리 &amp; 프레임워크</vt:lpstr>
      <vt:lpstr>파이썬 기초 – 라이브러리 &amp; 프레임워크 실습</vt:lpstr>
      <vt:lpstr>파이썬 기초 – 라이브러리 &amp; 프레임워크 실습</vt:lpstr>
      <vt:lpstr>6. 변수 생존 범위</vt:lpstr>
      <vt:lpstr>파이썬 기초 – 변수 생존 범위(전역변수, 지역변수)</vt:lpstr>
      <vt:lpstr>파이썬 기초 – 변수 생존 범위(전역변수, 지역변수)</vt:lpstr>
      <vt:lpstr>7. 함수와 클래스</vt:lpstr>
      <vt:lpstr>파이썬 기초 – 함수(def)</vt:lpstr>
      <vt:lpstr>파이썬 기초 – 클래스(class)</vt:lpstr>
      <vt:lpstr>파이썬 기초 – 클래스(class)</vt:lpstr>
      <vt:lpstr>파이썬 기초 – 함수와 클래스 실습</vt:lpstr>
      <vt:lpstr>8. 프로그래밍 꿀팁</vt:lpstr>
      <vt:lpstr>파이썬 기초 – 코드 읽기</vt:lpstr>
      <vt:lpstr>파이썬 기초 – 디버깅 및 오류 찾기</vt:lpstr>
      <vt:lpstr>파이썬 기초 – 디버깅 및 오류 찾기</vt:lpstr>
      <vt:lpstr>파이썬 기초 – 디버깅 및 오류 찾기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TaeWook Hwang</dc:creator>
  <cp:lastModifiedBy>TaeWook Hwang</cp:lastModifiedBy>
  <cp:revision>69</cp:revision>
  <dcterms:created xsi:type="dcterms:W3CDTF">2022-12-30T19:30:03Z</dcterms:created>
  <dcterms:modified xsi:type="dcterms:W3CDTF">2023-06-07T07:48:50Z</dcterms:modified>
</cp:coreProperties>
</file>

<file path=docProps/thumbnail.jpeg>
</file>